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2" r:id="rId5"/>
  </p:sldMasterIdLst>
  <p:notesMasterIdLst>
    <p:notesMasterId r:id="rId41"/>
  </p:notesMasterIdLst>
  <p:handoutMasterIdLst>
    <p:handoutMasterId r:id="rId42"/>
  </p:handoutMasterIdLst>
  <p:sldIdLst>
    <p:sldId id="256" r:id="rId6"/>
    <p:sldId id="279" r:id="rId7"/>
    <p:sldId id="266"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B08ED8-084B-4EBD-ACED-BC6C340CF514}" v="26" dt="2020-05-20T13:42:23.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9" d="100"/>
          <a:sy n="69" d="100"/>
        </p:scale>
        <p:origin x="55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orter" userId="caeb4aa7-6afb-46a3-a995-19b0c182e2ba" providerId="ADAL" clId="{B6B08ED8-084B-4EBD-ACED-BC6C340CF514}"/>
    <pc:docChg chg="undo custSel addSld modSld">
      <pc:chgData name="Mr Porter" userId="caeb4aa7-6afb-46a3-a995-19b0c182e2ba" providerId="ADAL" clId="{B6B08ED8-084B-4EBD-ACED-BC6C340CF514}" dt="2020-05-27T10:28:13.468" v="1757" actId="29295"/>
      <pc:docMkLst>
        <pc:docMk/>
      </pc:docMkLst>
      <pc:sldChg chg="addSp delSp modSp mod setClrOvrMap">
        <pc:chgData name="Mr Porter" userId="caeb4aa7-6afb-46a3-a995-19b0c182e2ba" providerId="ADAL" clId="{B6B08ED8-084B-4EBD-ACED-BC6C340CF514}" dt="2020-05-27T10:28:13.468" v="1757" actId="29295"/>
        <pc:sldMkLst>
          <pc:docMk/>
          <pc:sldMk cId="3606514065" sldId="256"/>
        </pc:sldMkLst>
        <pc:spChg chg="mod">
          <ac:chgData name="Mr Porter" userId="caeb4aa7-6afb-46a3-a995-19b0c182e2ba" providerId="ADAL" clId="{B6B08ED8-084B-4EBD-ACED-BC6C340CF514}" dt="2020-05-27T10:28:08.656" v="1756" actId="26606"/>
          <ac:spMkLst>
            <pc:docMk/>
            <pc:sldMk cId="3606514065" sldId="256"/>
            <ac:spMk id="2" creationId="{00000000-0000-0000-0000-000000000000}"/>
          </ac:spMkLst>
        </pc:spChg>
        <pc:spChg chg="mod">
          <ac:chgData name="Mr Porter" userId="caeb4aa7-6afb-46a3-a995-19b0c182e2ba" providerId="ADAL" clId="{B6B08ED8-084B-4EBD-ACED-BC6C340CF514}" dt="2020-05-27T10:28:08.656" v="1756" actId="26606"/>
          <ac:spMkLst>
            <pc:docMk/>
            <pc:sldMk cId="3606514065" sldId="256"/>
            <ac:spMk id="3" creationId="{00000000-0000-0000-0000-000000000000}"/>
          </ac:spMkLst>
        </pc:spChg>
        <pc:spChg chg="del">
          <ac:chgData name="Mr Porter" userId="caeb4aa7-6afb-46a3-a995-19b0c182e2ba" providerId="ADAL" clId="{B6B08ED8-084B-4EBD-ACED-BC6C340CF514}" dt="2020-05-27T10:27:03.217" v="1753" actId="26606"/>
          <ac:spMkLst>
            <pc:docMk/>
            <pc:sldMk cId="3606514065" sldId="256"/>
            <ac:spMk id="15" creationId="{2FDF0794-1B86-42B2-B8C7-F60123E638ED}"/>
          </ac:spMkLst>
        </pc:spChg>
        <pc:spChg chg="del">
          <ac:chgData name="Mr Porter" userId="caeb4aa7-6afb-46a3-a995-19b0c182e2ba" providerId="ADAL" clId="{B6B08ED8-084B-4EBD-ACED-BC6C340CF514}" dt="2020-05-27T10:27:03.217" v="1753" actId="26606"/>
          <ac:spMkLst>
            <pc:docMk/>
            <pc:sldMk cId="3606514065" sldId="256"/>
            <ac:spMk id="16" creationId="{EAA48FC5-3C83-4F1B-BC33-DF0B588F8317}"/>
          </ac:spMkLst>
        </pc:spChg>
        <pc:spChg chg="add del">
          <ac:chgData name="Mr Porter" userId="caeb4aa7-6afb-46a3-a995-19b0c182e2ba" providerId="ADAL" clId="{B6B08ED8-084B-4EBD-ACED-BC6C340CF514}" dt="2020-05-27T10:28:08.656" v="1756" actId="26606"/>
          <ac:spMkLst>
            <pc:docMk/>
            <pc:sldMk cId="3606514065" sldId="256"/>
            <ac:spMk id="22" creationId="{B8D726A5-7900-41B4-8D49-49B4A2010E7C}"/>
          </ac:spMkLst>
        </pc:spChg>
        <pc:spChg chg="add">
          <ac:chgData name="Mr Porter" userId="caeb4aa7-6afb-46a3-a995-19b0c182e2ba" providerId="ADAL" clId="{B6B08ED8-084B-4EBD-ACED-BC6C340CF514}" dt="2020-05-27T10:28:08.656" v="1756" actId="26606"/>
          <ac:spMkLst>
            <pc:docMk/>
            <pc:sldMk cId="3606514065" sldId="256"/>
            <ac:spMk id="29" creationId="{2FDF0794-1B86-42B2-B8C7-F60123E638ED}"/>
          </ac:spMkLst>
        </pc:spChg>
        <pc:spChg chg="add">
          <ac:chgData name="Mr Porter" userId="caeb4aa7-6afb-46a3-a995-19b0c182e2ba" providerId="ADAL" clId="{B6B08ED8-084B-4EBD-ACED-BC6C340CF514}" dt="2020-05-27T10:28:08.656" v="1756" actId="26606"/>
          <ac:spMkLst>
            <pc:docMk/>
            <pc:sldMk cId="3606514065" sldId="256"/>
            <ac:spMk id="31" creationId="{EAA48FC5-3C83-4F1B-BC33-DF0B588F8317}"/>
          </ac:spMkLst>
        </pc:spChg>
        <pc:picChg chg="mod">
          <ac:chgData name="Mr Porter" userId="caeb4aa7-6afb-46a3-a995-19b0c182e2ba" providerId="ADAL" clId="{B6B08ED8-084B-4EBD-ACED-BC6C340CF514}" dt="2020-05-27T10:28:13.468" v="1757" actId="29295"/>
          <ac:picMkLst>
            <pc:docMk/>
            <pc:sldMk cId="3606514065" sldId="256"/>
            <ac:picMk id="4" creationId="{00000000-0000-0000-0000-000000000000}"/>
          </ac:picMkLst>
        </pc:picChg>
        <pc:cxnChg chg="del">
          <ac:chgData name="Mr Porter" userId="caeb4aa7-6afb-46a3-a995-19b0c182e2ba" providerId="ADAL" clId="{B6B08ED8-084B-4EBD-ACED-BC6C340CF514}" dt="2020-05-27T10:27:03.217" v="1753" actId="26606"/>
          <ac:cxnSpMkLst>
            <pc:docMk/>
            <pc:sldMk cId="3606514065" sldId="256"/>
            <ac:cxnSpMk id="17" creationId="{62F01714-1A39-4194-BD47-8A9960C59985}"/>
          </ac:cxnSpMkLst>
        </pc:cxnChg>
        <pc:cxnChg chg="add del">
          <ac:chgData name="Mr Porter" userId="caeb4aa7-6afb-46a3-a995-19b0c182e2ba" providerId="ADAL" clId="{B6B08ED8-084B-4EBD-ACED-BC6C340CF514}" dt="2020-05-27T10:28:08.656" v="1756" actId="26606"/>
          <ac:cxnSpMkLst>
            <pc:docMk/>
            <pc:sldMk cId="3606514065" sldId="256"/>
            <ac:cxnSpMk id="24" creationId="{46E49661-E258-450C-8150-A91A6B30D1CD}"/>
          </ac:cxnSpMkLst>
        </pc:cxnChg>
        <pc:cxnChg chg="add">
          <ac:chgData name="Mr Porter" userId="caeb4aa7-6afb-46a3-a995-19b0c182e2ba" providerId="ADAL" clId="{B6B08ED8-084B-4EBD-ACED-BC6C340CF514}" dt="2020-05-27T10:28:08.656" v="1756" actId="26606"/>
          <ac:cxnSpMkLst>
            <pc:docMk/>
            <pc:sldMk cId="3606514065" sldId="256"/>
            <ac:cxnSpMk id="33" creationId="{62F01714-1A39-4194-BD47-8A9960C59985}"/>
          </ac:cxnSpMkLst>
        </pc:cxnChg>
      </pc:sldChg>
      <pc:sldChg chg="modSp mod">
        <pc:chgData name="Mr Porter" userId="caeb4aa7-6afb-46a3-a995-19b0c182e2ba" providerId="ADAL" clId="{B6B08ED8-084B-4EBD-ACED-BC6C340CF514}" dt="2020-05-20T13:22:41.903" v="465" actId="20577"/>
        <pc:sldMkLst>
          <pc:docMk/>
          <pc:sldMk cId="3000253610" sldId="260"/>
        </pc:sldMkLst>
        <pc:spChg chg="mod">
          <ac:chgData name="Mr Porter" userId="caeb4aa7-6afb-46a3-a995-19b0c182e2ba" providerId="ADAL" clId="{B6B08ED8-084B-4EBD-ACED-BC6C340CF514}" dt="2020-05-20T13:22:41.903" v="465" actId="20577"/>
          <ac:spMkLst>
            <pc:docMk/>
            <pc:sldMk cId="3000253610" sldId="260"/>
            <ac:spMk id="2" creationId="{00000000-0000-0000-0000-000000000000}"/>
          </ac:spMkLst>
        </pc:spChg>
      </pc:sldChg>
      <pc:sldChg chg="modSp mod">
        <pc:chgData name="Mr Porter" userId="caeb4aa7-6afb-46a3-a995-19b0c182e2ba" providerId="ADAL" clId="{B6B08ED8-084B-4EBD-ACED-BC6C340CF514}" dt="2020-05-20T13:19:33.491" v="68" actId="14100"/>
        <pc:sldMkLst>
          <pc:docMk/>
          <pc:sldMk cId="1920951925" sldId="261"/>
        </pc:sldMkLst>
        <pc:spChg chg="mod">
          <ac:chgData name="Mr Porter" userId="caeb4aa7-6afb-46a3-a995-19b0c182e2ba" providerId="ADAL" clId="{B6B08ED8-084B-4EBD-ACED-BC6C340CF514}" dt="2020-05-20T13:19:33.491" v="68" actId="14100"/>
          <ac:spMkLst>
            <pc:docMk/>
            <pc:sldMk cId="1920951925" sldId="261"/>
            <ac:spMk id="2" creationId="{00000000-0000-0000-0000-000000000000}"/>
          </ac:spMkLst>
        </pc:spChg>
        <pc:spChg chg="mod">
          <ac:chgData name="Mr Porter" userId="caeb4aa7-6afb-46a3-a995-19b0c182e2ba" providerId="ADAL" clId="{B6B08ED8-084B-4EBD-ACED-BC6C340CF514}" dt="2020-05-20T13:19:29.838" v="67" actId="20577"/>
          <ac:spMkLst>
            <pc:docMk/>
            <pc:sldMk cId="1920951925" sldId="261"/>
            <ac:spMk id="4" creationId="{00000000-0000-0000-0000-000000000000}"/>
          </ac:spMkLst>
        </pc:spChg>
      </pc:sldChg>
      <pc:sldChg chg="modSp mod">
        <pc:chgData name="Mr Porter" userId="caeb4aa7-6afb-46a3-a995-19b0c182e2ba" providerId="ADAL" clId="{B6B08ED8-084B-4EBD-ACED-BC6C340CF514}" dt="2020-05-20T13:39:11.345" v="1272" actId="20577"/>
        <pc:sldMkLst>
          <pc:docMk/>
          <pc:sldMk cId="3389500544" sldId="262"/>
        </pc:sldMkLst>
        <pc:spChg chg="mod">
          <ac:chgData name="Mr Porter" userId="caeb4aa7-6afb-46a3-a995-19b0c182e2ba" providerId="ADAL" clId="{B6B08ED8-084B-4EBD-ACED-BC6C340CF514}" dt="2020-05-20T13:39:11.345" v="1272" actId="20577"/>
          <ac:spMkLst>
            <pc:docMk/>
            <pc:sldMk cId="3389500544" sldId="262"/>
            <ac:spMk id="2" creationId="{00000000-0000-0000-0000-000000000000}"/>
          </ac:spMkLst>
        </pc:spChg>
      </pc:sldChg>
      <pc:sldChg chg="addSp modSp mod">
        <pc:chgData name="Mr Porter" userId="caeb4aa7-6afb-46a3-a995-19b0c182e2ba" providerId="ADAL" clId="{B6B08ED8-084B-4EBD-ACED-BC6C340CF514}" dt="2020-05-20T13:38:59.412" v="1270" actId="1076"/>
        <pc:sldMkLst>
          <pc:docMk/>
          <pc:sldMk cId="4138916348" sldId="263"/>
        </pc:sldMkLst>
        <pc:picChg chg="mod">
          <ac:chgData name="Mr Porter" userId="caeb4aa7-6afb-46a3-a995-19b0c182e2ba" providerId="ADAL" clId="{B6B08ED8-084B-4EBD-ACED-BC6C340CF514}" dt="2020-05-20T13:38:55.577" v="1269" actId="1076"/>
          <ac:picMkLst>
            <pc:docMk/>
            <pc:sldMk cId="4138916348" sldId="263"/>
            <ac:picMk id="3" creationId="{3552D3D2-AE91-463E-BC3A-3ED5E482F620}"/>
          </ac:picMkLst>
        </pc:picChg>
        <pc:picChg chg="add mod">
          <ac:chgData name="Mr Porter" userId="caeb4aa7-6afb-46a3-a995-19b0c182e2ba" providerId="ADAL" clId="{B6B08ED8-084B-4EBD-ACED-BC6C340CF514}" dt="2020-05-20T13:38:59.412" v="1270" actId="1076"/>
          <ac:picMkLst>
            <pc:docMk/>
            <pc:sldMk cId="4138916348" sldId="263"/>
            <ac:picMk id="6" creationId="{7E52359E-7B96-4F0D-9050-E708D550CEA6}"/>
          </ac:picMkLst>
        </pc:picChg>
      </pc:sldChg>
      <pc:sldChg chg="addSp delSp modSp mod">
        <pc:chgData name="Mr Porter" userId="caeb4aa7-6afb-46a3-a995-19b0c182e2ba" providerId="ADAL" clId="{B6B08ED8-084B-4EBD-ACED-BC6C340CF514}" dt="2020-05-20T13:39:29.919" v="1279" actId="20577"/>
        <pc:sldMkLst>
          <pc:docMk/>
          <pc:sldMk cId="2352776775" sldId="264"/>
        </pc:sldMkLst>
        <pc:spChg chg="mod">
          <ac:chgData name="Mr Porter" userId="caeb4aa7-6afb-46a3-a995-19b0c182e2ba" providerId="ADAL" clId="{B6B08ED8-084B-4EBD-ACED-BC6C340CF514}" dt="2020-05-20T13:23:54.731" v="490" actId="20577"/>
          <ac:spMkLst>
            <pc:docMk/>
            <pc:sldMk cId="2352776775" sldId="264"/>
            <ac:spMk id="2" creationId="{00000000-0000-0000-0000-000000000000}"/>
          </ac:spMkLst>
        </pc:spChg>
        <pc:spChg chg="mod">
          <ac:chgData name="Mr Porter" userId="caeb4aa7-6afb-46a3-a995-19b0c182e2ba" providerId="ADAL" clId="{B6B08ED8-084B-4EBD-ACED-BC6C340CF514}" dt="2020-05-20T13:39:29.919" v="1279" actId="20577"/>
          <ac:spMkLst>
            <pc:docMk/>
            <pc:sldMk cId="2352776775" sldId="264"/>
            <ac:spMk id="4" creationId="{00000000-0000-0000-0000-000000000000}"/>
          </ac:spMkLst>
        </pc:spChg>
        <pc:spChg chg="add del mod">
          <ac:chgData name="Mr Porter" userId="caeb4aa7-6afb-46a3-a995-19b0c182e2ba" providerId="ADAL" clId="{B6B08ED8-084B-4EBD-ACED-BC6C340CF514}" dt="2020-05-20T13:12:54.973" v="1"/>
          <ac:spMkLst>
            <pc:docMk/>
            <pc:sldMk cId="2352776775" sldId="264"/>
            <ac:spMk id="8" creationId="{A20F1506-9FCA-4646-83D0-FBD28EBAFCDE}"/>
          </ac:spMkLst>
        </pc:spChg>
      </pc:sldChg>
      <pc:sldChg chg="modSp mod">
        <pc:chgData name="Mr Porter" userId="caeb4aa7-6afb-46a3-a995-19b0c182e2ba" providerId="ADAL" clId="{B6B08ED8-084B-4EBD-ACED-BC6C340CF514}" dt="2020-05-20T13:30:04.430" v="1241" actId="20577"/>
        <pc:sldMkLst>
          <pc:docMk/>
          <pc:sldMk cId="31701806" sldId="266"/>
        </pc:sldMkLst>
        <pc:spChg chg="mod">
          <ac:chgData name="Mr Porter" userId="caeb4aa7-6afb-46a3-a995-19b0c182e2ba" providerId="ADAL" clId="{B6B08ED8-084B-4EBD-ACED-BC6C340CF514}" dt="2020-05-20T13:19:14.185" v="55" actId="20577"/>
          <ac:spMkLst>
            <pc:docMk/>
            <pc:sldMk cId="31701806" sldId="266"/>
            <ac:spMk id="2" creationId="{00000000-0000-0000-0000-000000000000}"/>
          </ac:spMkLst>
        </pc:spChg>
        <pc:spChg chg="mod">
          <ac:chgData name="Mr Porter" userId="caeb4aa7-6afb-46a3-a995-19b0c182e2ba" providerId="ADAL" clId="{B6B08ED8-084B-4EBD-ACED-BC6C340CF514}" dt="2020-05-20T13:30:04.430" v="1241" actId="20577"/>
          <ac:spMkLst>
            <pc:docMk/>
            <pc:sldMk cId="31701806" sldId="266"/>
            <ac:spMk id="4" creationId="{00000000-0000-0000-0000-000000000000}"/>
          </ac:spMkLst>
        </pc:spChg>
      </pc:sldChg>
      <pc:sldChg chg="modSp add mod">
        <pc:chgData name="Mr Porter" userId="caeb4aa7-6afb-46a3-a995-19b0c182e2ba" providerId="ADAL" clId="{B6B08ED8-084B-4EBD-ACED-BC6C340CF514}" dt="2020-05-20T13:13:55.313" v="11" actId="5793"/>
        <pc:sldMkLst>
          <pc:docMk/>
          <pc:sldMk cId="2643239013" sldId="270"/>
        </pc:sldMkLst>
        <pc:spChg chg="mod">
          <ac:chgData name="Mr Porter" userId="caeb4aa7-6afb-46a3-a995-19b0c182e2ba" providerId="ADAL" clId="{B6B08ED8-084B-4EBD-ACED-BC6C340CF514}" dt="2020-05-20T13:13:55.313" v="11" actId="5793"/>
          <ac:spMkLst>
            <pc:docMk/>
            <pc:sldMk cId="2643239013" sldId="270"/>
            <ac:spMk id="4" creationId="{00000000-0000-0000-0000-000000000000}"/>
          </ac:spMkLst>
        </pc:spChg>
      </pc:sldChg>
      <pc:sldChg chg="addSp delSp modSp mod">
        <pc:chgData name="Mr Porter" userId="caeb4aa7-6afb-46a3-a995-19b0c182e2ba" providerId="ADAL" clId="{B6B08ED8-084B-4EBD-ACED-BC6C340CF514}" dt="2020-05-20T13:30:26.472" v="1251" actId="1076"/>
        <pc:sldMkLst>
          <pc:docMk/>
          <pc:sldMk cId="2665239055" sldId="271"/>
        </pc:sldMkLst>
        <pc:spChg chg="mod">
          <ac:chgData name="Mr Porter" userId="caeb4aa7-6afb-46a3-a995-19b0c182e2ba" providerId="ADAL" clId="{B6B08ED8-084B-4EBD-ACED-BC6C340CF514}" dt="2020-05-20T13:27:23.819" v="1196" actId="113"/>
          <ac:spMkLst>
            <pc:docMk/>
            <pc:sldMk cId="2665239055" sldId="271"/>
            <ac:spMk id="2" creationId="{00000000-0000-0000-0000-000000000000}"/>
          </ac:spMkLst>
        </pc:spChg>
        <pc:spChg chg="mod">
          <ac:chgData name="Mr Porter" userId="caeb4aa7-6afb-46a3-a995-19b0c182e2ba" providerId="ADAL" clId="{B6B08ED8-084B-4EBD-ACED-BC6C340CF514}" dt="2020-05-20T13:24:24.007" v="508" actId="20577"/>
          <ac:spMkLst>
            <pc:docMk/>
            <pc:sldMk cId="2665239055" sldId="271"/>
            <ac:spMk id="4" creationId="{00000000-0000-0000-0000-000000000000}"/>
          </ac:spMkLst>
        </pc:spChg>
        <pc:picChg chg="add del">
          <ac:chgData name="Mr Porter" userId="caeb4aa7-6afb-46a3-a995-19b0c182e2ba" providerId="ADAL" clId="{B6B08ED8-084B-4EBD-ACED-BC6C340CF514}" dt="2020-05-20T13:30:16.219" v="1247" actId="478"/>
          <ac:picMkLst>
            <pc:docMk/>
            <pc:sldMk cId="2665239055" sldId="271"/>
            <ac:picMk id="3" creationId="{18F27103-12BA-4226-B5AD-80ED87CBC6DE}"/>
          </ac:picMkLst>
        </pc:picChg>
        <pc:picChg chg="add del mod modCrop">
          <ac:chgData name="Mr Porter" userId="caeb4aa7-6afb-46a3-a995-19b0c182e2ba" providerId="ADAL" clId="{B6B08ED8-084B-4EBD-ACED-BC6C340CF514}" dt="2020-05-20T13:30:24.584" v="1250" actId="1076"/>
          <ac:picMkLst>
            <pc:docMk/>
            <pc:sldMk cId="2665239055" sldId="271"/>
            <ac:picMk id="5" creationId="{BB3D5B96-2E0F-4F6F-BFB4-86FAE58D0BD2}"/>
          </ac:picMkLst>
        </pc:picChg>
        <pc:picChg chg="add del">
          <ac:chgData name="Mr Porter" userId="caeb4aa7-6afb-46a3-a995-19b0c182e2ba" providerId="ADAL" clId="{B6B08ED8-084B-4EBD-ACED-BC6C340CF514}" dt="2020-05-20T13:30:15.660" v="1246" actId="478"/>
          <ac:picMkLst>
            <pc:docMk/>
            <pc:sldMk cId="2665239055" sldId="271"/>
            <ac:picMk id="6" creationId="{0586B4C3-8DF1-4D31-847B-A80070B5C793}"/>
          </ac:picMkLst>
        </pc:picChg>
        <pc:picChg chg="add del mod">
          <ac:chgData name="Mr Porter" userId="caeb4aa7-6afb-46a3-a995-19b0c182e2ba" providerId="ADAL" clId="{B6B08ED8-084B-4EBD-ACED-BC6C340CF514}" dt="2020-05-20T13:30:26.472" v="1251" actId="1076"/>
          <ac:picMkLst>
            <pc:docMk/>
            <pc:sldMk cId="2665239055" sldId="271"/>
            <ac:picMk id="7" creationId="{BE193009-9A96-46BF-83C9-C9C27BA694D4}"/>
          </ac:picMkLst>
        </pc:picChg>
      </pc:sldChg>
      <pc:sldChg chg="addSp delSp modSp add mod">
        <pc:chgData name="Mr Porter" userId="caeb4aa7-6afb-46a3-a995-19b0c182e2ba" providerId="ADAL" clId="{B6B08ED8-084B-4EBD-ACED-BC6C340CF514}" dt="2020-05-20T13:42:23.927" v="1752" actId="18131"/>
        <pc:sldMkLst>
          <pc:docMk/>
          <pc:sldMk cId="112269736" sldId="272"/>
        </pc:sldMkLst>
        <pc:spChg chg="mod">
          <ac:chgData name="Mr Porter" userId="caeb4aa7-6afb-46a3-a995-19b0c182e2ba" providerId="ADAL" clId="{B6B08ED8-084B-4EBD-ACED-BC6C340CF514}" dt="2020-05-20T13:41:06.655" v="1744" actId="20577"/>
          <ac:spMkLst>
            <pc:docMk/>
            <pc:sldMk cId="112269736" sldId="272"/>
            <ac:spMk id="2" creationId="{00000000-0000-0000-0000-000000000000}"/>
          </ac:spMkLst>
        </pc:spChg>
        <pc:spChg chg="mod">
          <ac:chgData name="Mr Porter" userId="caeb4aa7-6afb-46a3-a995-19b0c182e2ba" providerId="ADAL" clId="{B6B08ED8-084B-4EBD-ACED-BC6C340CF514}" dt="2020-05-20T13:39:36.778" v="1289" actId="20577"/>
          <ac:spMkLst>
            <pc:docMk/>
            <pc:sldMk cId="112269736" sldId="272"/>
            <ac:spMk id="4" creationId="{00000000-0000-0000-0000-000000000000}"/>
          </ac:spMkLst>
        </pc:spChg>
        <pc:picChg chg="del">
          <ac:chgData name="Mr Porter" userId="caeb4aa7-6afb-46a3-a995-19b0c182e2ba" providerId="ADAL" clId="{B6B08ED8-084B-4EBD-ACED-BC6C340CF514}" dt="2020-05-20T13:39:24.396" v="1275" actId="478"/>
          <ac:picMkLst>
            <pc:docMk/>
            <pc:sldMk cId="112269736" sldId="272"/>
            <ac:picMk id="3" creationId="{3552D3D2-AE91-463E-BC3A-3ED5E482F620}"/>
          </ac:picMkLst>
        </pc:picChg>
        <pc:picChg chg="del">
          <ac:chgData name="Mr Porter" userId="caeb4aa7-6afb-46a3-a995-19b0c182e2ba" providerId="ADAL" clId="{B6B08ED8-084B-4EBD-ACED-BC6C340CF514}" dt="2020-05-20T13:39:23.633" v="1274" actId="478"/>
          <ac:picMkLst>
            <pc:docMk/>
            <pc:sldMk cId="112269736" sldId="272"/>
            <ac:picMk id="6" creationId="{7E52359E-7B96-4F0D-9050-E708D550CEA6}"/>
          </ac:picMkLst>
        </pc:picChg>
        <pc:picChg chg="add mod">
          <ac:chgData name="Mr Porter" userId="caeb4aa7-6afb-46a3-a995-19b0c182e2ba" providerId="ADAL" clId="{B6B08ED8-084B-4EBD-ACED-BC6C340CF514}" dt="2020-05-20T13:42:23.927" v="1752" actId="18131"/>
          <ac:picMkLst>
            <pc:docMk/>
            <pc:sldMk cId="112269736" sldId="272"/>
            <ac:picMk id="1026" creationId="{491E14A4-E8C4-48F3-8031-A98140AB4E6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3F320B4C-66E5-4436-BE3F-306C45911FCF}" type="datetimeFigureOut">
              <a:rPr lang="en-GB" smtClean="0"/>
              <a:pPr/>
              <a:t>24/08/2020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1E75568E-D5A0-4573-AFB6-00F5380AE102}" type="slidenum">
              <a:rPr lang="en-GB" smtClean="0"/>
              <a:pPr/>
              <a:t>‹#›</a:t>
            </a:fld>
            <a:endParaRPr lang="en-GB"/>
          </a:p>
        </p:txBody>
      </p:sp>
    </p:spTree>
    <p:extLst>
      <p:ext uri="{BB962C8B-B14F-4D97-AF65-F5344CB8AC3E}">
        <p14:creationId xmlns:p14="http://schemas.microsoft.com/office/powerpoint/2010/main" val="1135627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B3E8A481-4D74-4616-8752-6DB84BB7BECE}" type="datetimeFigureOut">
              <a:rPr lang="en-GB" smtClean="0"/>
              <a:t>24/08/2020</a:t>
            </a:fld>
            <a:endParaRPr lang="en-GB"/>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9A7BEBA0-6DAA-45F4-8649-B50BE501B04E}" type="slidenum">
              <a:rPr lang="en-GB" smtClean="0"/>
              <a:t>‹#›</a:t>
            </a:fld>
            <a:endParaRPr lang="en-GB"/>
          </a:p>
        </p:txBody>
      </p:sp>
    </p:spTree>
    <p:extLst>
      <p:ext uri="{BB962C8B-B14F-4D97-AF65-F5344CB8AC3E}">
        <p14:creationId xmlns:p14="http://schemas.microsoft.com/office/powerpoint/2010/main" val="168809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132101F-1C78-4A35-B9B9-FA3BC2678EB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6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289513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8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CD9D6E2-3E84-43CF-9824-C5A1DC987E96}" type="datetimeFigureOut">
              <a:rPr lang="en-US"/>
              <a:pPr>
                <a:defRPr/>
              </a:pPr>
              <a:t>8/24/2020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1F0FBA6-268C-423B-9D87-1C34ED5BF7F2}" type="slidenum">
              <a:rPr lang="en-GB" altLang="en-US"/>
              <a:pPr>
                <a:defRPr/>
              </a:pPr>
              <a:t>‹#›</a:t>
            </a:fld>
            <a:endParaRPr lang="en-GB" altLang="en-US"/>
          </a:p>
        </p:txBody>
      </p:sp>
    </p:spTree>
    <p:extLst>
      <p:ext uri="{BB962C8B-B14F-4D97-AF65-F5344CB8AC3E}">
        <p14:creationId xmlns:p14="http://schemas.microsoft.com/office/powerpoint/2010/main" val="2751016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3F0DFF7-7698-4060-8E8E-793E2C18D2C3}" type="datetimeFigureOut">
              <a:rPr lang="en-US"/>
              <a:pPr>
                <a:defRPr/>
              </a:pPr>
              <a:t>8/24/2020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ECDEF5F-68C5-4096-AB64-28B2F6D83087}" type="slidenum">
              <a:rPr lang="en-GB" altLang="en-US"/>
              <a:pPr>
                <a:defRPr/>
              </a:pPr>
              <a:t>‹#›</a:t>
            </a:fld>
            <a:endParaRPr lang="en-GB" altLang="en-US"/>
          </a:p>
        </p:txBody>
      </p:sp>
    </p:spTree>
    <p:extLst>
      <p:ext uri="{BB962C8B-B14F-4D97-AF65-F5344CB8AC3E}">
        <p14:creationId xmlns:p14="http://schemas.microsoft.com/office/powerpoint/2010/main" val="1593667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6CDCE7-6EB9-4EA1-9A2E-0854FE727AED}" type="datetimeFigureOut">
              <a:rPr lang="en-US"/>
              <a:pPr>
                <a:defRPr/>
              </a:pPr>
              <a:t>8/24/2020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6F40D7F-8222-4677-8EF1-D44141AB5660}" type="slidenum">
              <a:rPr lang="en-GB" altLang="en-US"/>
              <a:pPr>
                <a:defRPr/>
              </a:pPr>
              <a:t>‹#›</a:t>
            </a:fld>
            <a:endParaRPr lang="en-GB" altLang="en-US"/>
          </a:p>
        </p:txBody>
      </p:sp>
    </p:spTree>
    <p:extLst>
      <p:ext uri="{BB962C8B-B14F-4D97-AF65-F5344CB8AC3E}">
        <p14:creationId xmlns:p14="http://schemas.microsoft.com/office/powerpoint/2010/main" val="303583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664B6815-70BA-4331-B4C0-6E67883E1261}" type="datetimeFigureOut">
              <a:rPr lang="en-US"/>
              <a:pPr>
                <a:defRPr/>
              </a:pPr>
              <a:t>8/24/2020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30B9B20-713B-47B5-9BDA-2D2AADD8D05E}" type="slidenum">
              <a:rPr lang="en-GB" altLang="en-US"/>
              <a:pPr>
                <a:defRPr/>
              </a:pPr>
              <a:t>‹#›</a:t>
            </a:fld>
            <a:endParaRPr lang="en-GB" altLang="en-US"/>
          </a:p>
        </p:txBody>
      </p:sp>
    </p:spTree>
    <p:extLst>
      <p:ext uri="{BB962C8B-B14F-4D97-AF65-F5344CB8AC3E}">
        <p14:creationId xmlns:p14="http://schemas.microsoft.com/office/powerpoint/2010/main" val="306394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29BFEA25-0CE2-4224-A1E5-18DB990445F4}" type="datetimeFigureOut">
              <a:rPr lang="en-US"/>
              <a:pPr>
                <a:defRPr/>
              </a:pPr>
              <a:t>8/24/2020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5F920D9-B199-4FB5-AB76-787FC26222CA}" type="slidenum">
              <a:rPr lang="en-GB" altLang="en-US"/>
              <a:pPr>
                <a:defRPr/>
              </a:pPr>
              <a:t>‹#›</a:t>
            </a:fld>
            <a:endParaRPr lang="en-GB" altLang="en-US"/>
          </a:p>
        </p:txBody>
      </p:sp>
    </p:spTree>
    <p:extLst>
      <p:ext uri="{BB962C8B-B14F-4D97-AF65-F5344CB8AC3E}">
        <p14:creationId xmlns:p14="http://schemas.microsoft.com/office/powerpoint/2010/main" val="359588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5630D85-9D0A-4181-94C6-D7581652D5C4}" type="datetimeFigureOut">
              <a:rPr lang="en-US"/>
              <a:pPr>
                <a:defRPr/>
              </a:pPr>
              <a:t>8/24/2020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95275EE-B78D-4A13-8B30-2DAAFC2A6FBF}" type="slidenum">
              <a:rPr lang="en-GB" altLang="en-US"/>
              <a:pPr>
                <a:defRPr/>
              </a:pPr>
              <a:t>‹#›</a:t>
            </a:fld>
            <a:endParaRPr lang="en-GB" altLang="en-US"/>
          </a:p>
        </p:txBody>
      </p:sp>
    </p:spTree>
    <p:extLst>
      <p:ext uri="{BB962C8B-B14F-4D97-AF65-F5344CB8AC3E}">
        <p14:creationId xmlns:p14="http://schemas.microsoft.com/office/powerpoint/2010/main" val="1824087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409462-6263-4E24-B93D-9F6A2AE8DD0A}" type="datetimeFigureOut">
              <a:rPr lang="en-US"/>
              <a:pPr>
                <a:defRPr/>
              </a:pPr>
              <a:t>8/24/2020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97ED8ED-3F1C-4546-B6A4-7875606BD5D0}" type="slidenum">
              <a:rPr lang="en-GB" altLang="en-US"/>
              <a:pPr>
                <a:defRPr/>
              </a:pPr>
              <a:t>‹#›</a:t>
            </a:fld>
            <a:endParaRPr lang="en-GB" altLang="en-US"/>
          </a:p>
        </p:txBody>
      </p:sp>
    </p:spTree>
    <p:extLst>
      <p:ext uri="{BB962C8B-B14F-4D97-AF65-F5344CB8AC3E}">
        <p14:creationId xmlns:p14="http://schemas.microsoft.com/office/powerpoint/2010/main" val="5264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34B8D0-825B-42D8-8BA8-1ECC6B479746}" type="datetimeFigureOut">
              <a:rPr lang="en-US"/>
              <a:pPr>
                <a:defRPr/>
              </a:pPr>
              <a:t>8/24/2020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ABB6B02-1D0A-4FBB-BE2D-CF51E0DE7204}" type="slidenum">
              <a:rPr lang="en-GB" altLang="en-US"/>
              <a:pPr>
                <a:defRPr/>
              </a:pPr>
              <a:t>‹#›</a:t>
            </a:fld>
            <a:endParaRPr lang="en-GB" altLang="en-US"/>
          </a:p>
        </p:txBody>
      </p:sp>
    </p:spTree>
    <p:extLst>
      <p:ext uri="{BB962C8B-B14F-4D97-AF65-F5344CB8AC3E}">
        <p14:creationId xmlns:p14="http://schemas.microsoft.com/office/powerpoint/2010/main" val="356022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873189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820955-6278-437F-8E74-906C2DB74E76}" type="datetimeFigureOut">
              <a:rPr lang="en-US"/>
              <a:pPr>
                <a:defRPr/>
              </a:pPr>
              <a:t>8/24/2020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ECFDC3B-CF4D-4416-B6B6-67F6BDC810F7}" type="slidenum">
              <a:rPr lang="en-GB" altLang="en-US"/>
              <a:pPr>
                <a:defRPr/>
              </a:pPr>
              <a:t>‹#›</a:t>
            </a:fld>
            <a:endParaRPr lang="en-GB" altLang="en-US"/>
          </a:p>
        </p:txBody>
      </p:sp>
    </p:spTree>
    <p:extLst>
      <p:ext uri="{BB962C8B-B14F-4D97-AF65-F5344CB8AC3E}">
        <p14:creationId xmlns:p14="http://schemas.microsoft.com/office/powerpoint/2010/main" val="771119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9F63FE2-81A1-4391-8F43-A7D091888AC9}" type="datetimeFigureOut">
              <a:rPr lang="en-US"/>
              <a:pPr>
                <a:defRPr/>
              </a:pPr>
              <a:t>8/24/2020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27E1CB7-FE4E-4F4B-8CDB-12D04573BE40}" type="slidenum">
              <a:rPr lang="en-GB" altLang="en-US"/>
              <a:pPr>
                <a:defRPr/>
              </a:pPr>
              <a:t>‹#›</a:t>
            </a:fld>
            <a:endParaRPr lang="en-GB" altLang="en-US"/>
          </a:p>
        </p:txBody>
      </p:sp>
    </p:spTree>
    <p:extLst>
      <p:ext uri="{BB962C8B-B14F-4D97-AF65-F5344CB8AC3E}">
        <p14:creationId xmlns:p14="http://schemas.microsoft.com/office/powerpoint/2010/main" val="413530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D295822-9497-4F3F-975B-237E857C5ED6}" type="datetimeFigureOut">
              <a:rPr lang="en-US"/>
              <a:pPr>
                <a:defRPr/>
              </a:pPr>
              <a:t>8/24/2020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7F031E3-2C89-4431-9F4B-3B4EA885FCC5}" type="slidenum">
              <a:rPr lang="en-GB" altLang="en-US"/>
              <a:pPr>
                <a:defRPr/>
              </a:pPr>
              <a:t>‹#›</a:t>
            </a:fld>
            <a:endParaRPr lang="en-GB" altLang="en-US"/>
          </a:p>
        </p:txBody>
      </p:sp>
    </p:spTree>
    <p:extLst>
      <p:ext uri="{BB962C8B-B14F-4D97-AF65-F5344CB8AC3E}">
        <p14:creationId xmlns:p14="http://schemas.microsoft.com/office/powerpoint/2010/main" val="57978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2101F-1C78-4A35-B9B9-FA3BC2678EB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760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32101F-1C78-4A35-B9B9-FA3BC2678EB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375609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32101F-1C78-4A35-B9B9-FA3BC2678EB9}" type="datetimeFigureOut">
              <a:rPr lang="en-US" smtClean="0"/>
              <a:pPr/>
              <a:t>8/24/2020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245425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32101F-1C78-4A35-B9B9-FA3BC2678EB9}" type="datetimeFigureOut">
              <a:rPr lang="en-US" smtClean="0"/>
              <a:pPr/>
              <a:t>8/24/2020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78731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2101F-1C78-4A35-B9B9-FA3BC2678EB9}" type="datetimeFigureOut">
              <a:rPr lang="en-US" smtClean="0"/>
              <a:pPr/>
              <a:t>8/24/2020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345037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2101F-1C78-4A35-B9B9-FA3BC2678EB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8973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32101F-1C78-4A35-B9B9-FA3BC2678EB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16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132101F-1C78-4A35-B9B9-FA3BC2678EB9}" type="datetimeFigureOut">
              <a:rPr lang="en-US" smtClean="0"/>
              <a:pPr/>
              <a:t>8/24/2020</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C38D3F3-DB27-4CBF-864A-E28263BCB96D}"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5763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9B0A638-8217-4FA0-8D59-36DC8B788BE5}" type="datetimeFigureOut">
              <a:rPr lang="en-US"/>
              <a:pPr>
                <a:defRPr/>
              </a:pPr>
              <a:t>8/24/2020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940F08F2-B36E-4364-AC56-6B1931CA43A1}" type="slidenum">
              <a:rPr lang="en-GB" altLang="en-US"/>
              <a:pPr>
                <a:defRPr/>
              </a:pPr>
              <a:t>‹#›</a:t>
            </a:fld>
            <a:endParaRPr lang="en-GB" altLang="en-US"/>
          </a:p>
        </p:txBody>
      </p:sp>
    </p:spTree>
    <p:extLst>
      <p:ext uri="{BB962C8B-B14F-4D97-AF65-F5344CB8AC3E}">
        <p14:creationId xmlns:p14="http://schemas.microsoft.com/office/powerpoint/2010/main" val="23560441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file:///E:\teaching%20tech\colour%20theory%201%20old%20format.ppt#-1,4,Slide 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hyperlink" Target="file:///E:\teaching%20tech\colour%20theory%201%20old%20format.ppt#-1,4,Slide 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file:///E:\teaching%20tech\colour%20theory%201%20old%20format.ppt#-1,4,Slide 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file:///E:\teaching%20tech\colour%20theory%201%20old%20format.ppt#-1,4,Slide 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hyperlink" Target="file:///E:\teaching%20tech\colour%20theory%201%20old%20format.ppt#-1,4,Slide 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file:///E:\teaching%20tech\colour%20theory%201%20old%20format.ppt#-1,4,Slide 4"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 y="0"/>
            <a:ext cx="9141545"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ainbow coloured r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AA48FC5-3C83-4F1B-BC33-DF0B588F83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32011" y="3429000"/>
            <a:ext cx="5626239" cy="1090938"/>
          </a:xfrm>
        </p:spPr>
        <p:txBody>
          <a:bodyPr anchor="b">
            <a:normAutofit fontScale="90000"/>
          </a:bodyPr>
          <a:lstStyle/>
          <a:p>
            <a:pPr algn="l"/>
            <a:r>
              <a:rPr lang="en-GB" dirty="0">
                <a:solidFill>
                  <a:srgbClr val="FFFFFF"/>
                </a:solidFill>
              </a:rPr>
              <a:t>S3 </a:t>
            </a:r>
            <a:r>
              <a:rPr lang="en-GB" dirty="0" smtClean="0">
                <a:solidFill>
                  <a:srgbClr val="FFFFFF"/>
                </a:solidFill>
              </a:rPr>
              <a:t>GRAPHIC COMMUNICATION</a:t>
            </a:r>
            <a:endParaRPr lang="en-GB" dirty="0">
              <a:solidFill>
                <a:srgbClr val="FFFFFF"/>
              </a:solidFill>
            </a:endParaRPr>
          </a:p>
        </p:txBody>
      </p:sp>
      <p:sp>
        <p:nvSpPr>
          <p:cNvPr id="3" name="Subtitle 2"/>
          <p:cNvSpPr>
            <a:spLocks noGrp="1"/>
          </p:cNvSpPr>
          <p:nvPr>
            <p:ph type="subTitle" idx="1"/>
          </p:nvPr>
        </p:nvSpPr>
        <p:spPr>
          <a:xfrm>
            <a:off x="3232011" y="4779313"/>
            <a:ext cx="5626238" cy="514816"/>
          </a:xfrm>
        </p:spPr>
        <p:txBody>
          <a:bodyPr anchor="t">
            <a:normAutofit/>
          </a:bodyPr>
          <a:lstStyle/>
          <a:p>
            <a:r>
              <a:rPr lang="en-GB" sz="2400" dirty="0" smtClean="0">
                <a:solidFill>
                  <a:srgbClr val="FFFFFF"/>
                </a:solidFill>
              </a:rPr>
              <a:t>Colour Theory and Rendering</a:t>
            </a:r>
            <a:endParaRPr lang="en-GB" sz="2400" dirty="0">
              <a:solidFill>
                <a:srgbClr val="FFFFFF"/>
              </a:solidFill>
            </a:endParaRPr>
          </a:p>
        </p:txBody>
      </p:sp>
      <p:cxnSp>
        <p:nvCxnSpPr>
          <p:cNvPr id="33" name="Straight Connector 32">
            <a:extLst>
              <a:ext uri="{FF2B5EF4-FFF2-40B4-BE49-F238E27FC236}">
                <a16:creationId xmlns:a16="http://schemas.microsoft.com/office/drawing/2014/main" id="{62F01714-1A39-4194-BD47-8A9960C5998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2011" y="4666480"/>
            <a:ext cx="5124375" cy="0"/>
          </a:xfrm>
          <a:prstGeom prst="line">
            <a:avLst/>
          </a:prstGeom>
          <a:ln w="22225">
            <a:solidFill>
              <a:srgbClr val="CE346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6514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9220" name="TextBox 5">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9221"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Harmony</a:t>
            </a:r>
          </a:p>
        </p:txBody>
      </p:sp>
      <p:pic>
        <p:nvPicPr>
          <p:cNvPr id="8" name="Picture 4" descr="Colour wheel"/>
          <p:cNvPicPr>
            <a:picLocks noChangeAspect="1" noChangeArrowheads="1"/>
          </p:cNvPicPr>
          <p:nvPr/>
        </p:nvPicPr>
        <p:blipFill>
          <a:blip r:embed="rId4"/>
          <a:srcRect l="7041" t="7672" r="65543" b="52678"/>
          <a:stretch>
            <a:fillRect/>
          </a:stretch>
        </p:blipFill>
        <p:spPr bwMode="auto">
          <a:xfrm>
            <a:off x="5072066" y="2154813"/>
            <a:ext cx="3214710" cy="3289471"/>
          </a:xfrm>
          <a:prstGeom prst="donut">
            <a:avLst>
              <a:gd name="adj" fmla="val 22027"/>
            </a:avLst>
          </a:prstGeom>
          <a:noFill/>
        </p:spPr>
      </p:pic>
      <p:sp>
        <p:nvSpPr>
          <p:cNvPr id="9" name="Pie 8"/>
          <p:cNvSpPr/>
          <p:nvPr/>
        </p:nvSpPr>
        <p:spPr>
          <a:xfrm rot="18872592">
            <a:off x="4956969" y="2086769"/>
            <a:ext cx="3503613" cy="3552825"/>
          </a:xfrm>
          <a:prstGeom prst="pi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24" name="TextBox 32"/>
          <p:cNvSpPr txBox="1">
            <a:spLocks noChangeArrowheads="1"/>
          </p:cNvSpPr>
          <p:nvPr/>
        </p:nvSpPr>
        <p:spPr bwMode="auto">
          <a:xfrm>
            <a:off x="428625" y="1100138"/>
            <a:ext cx="757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In visual experiences, harmony is something that is pleasing to the eye.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225" name="TextBox 32"/>
          <p:cNvSpPr txBox="1">
            <a:spLocks noChangeArrowheads="1"/>
          </p:cNvSpPr>
          <p:nvPr/>
        </p:nvSpPr>
        <p:spPr bwMode="auto">
          <a:xfrm>
            <a:off x="428625" y="1785938"/>
            <a:ext cx="4286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In Graphic Communication  harmony  is created when colours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close to each other</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on the outside of the colour wheel are used together.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82" name="TextBox 32"/>
          <p:cNvSpPr txBox="1">
            <a:spLocks noChangeArrowheads="1"/>
          </p:cNvSpPr>
          <p:nvPr/>
        </p:nvSpPr>
        <p:spPr bwMode="auto">
          <a:xfrm>
            <a:off x="428625" y="3649663"/>
            <a:ext cx="428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Harmonious colours of yellow would be green-yellow and yellow-orange.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83" name="TextBox 32"/>
          <p:cNvSpPr txBox="1">
            <a:spLocks noChangeArrowheads="1"/>
          </p:cNvSpPr>
          <p:nvPr/>
        </p:nvSpPr>
        <p:spPr bwMode="auto">
          <a:xfrm>
            <a:off x="428625" y="4435475"/>
            <a:ext cx="428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Harmonious colours of red would be red-orange and red-violet.</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84" name="TextBox 32"/>
          <p:cNvSpPr txBox="1">
            <a:spLocks noChangeArrowheads="1"/>
          </p:cNvSpPr>
          <p:nvPr/>
        </p:nvSpPr>
        <p:spPr bwMode="auto">
          <a:xfrm>
            <a:off x="428625" y="5149850"/>
            <a:ext cx="428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Harmonious colours of violet-blue would be blue and violet.</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085" name="TextBox 32"/>
          <p:cNvSpPr txBox="1">
            <a:spLocks noChangeArrowheads="1"/>
          </p:cNvSpPr>
          <p:nvPr/>
        </p:nvSpPr>
        <p:spPr bwMode="auto">
          <a:xfrm>
            <a:off x="428625" y="3214688"/>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e.g.</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4" name="Picture 4" descr="Colour wheel"/>
          <p:cNvPicPr>
            <a:picLocks noChangeAspect="1" noChangeArrowheads="1"/>
          </p:cNvPicPr>
          <p:nvPr/>
        </p:nvPicPr>
        <p:blipFill>
          <a:blip r:embed="rId4"/>
          <a:srcRect l="7041" t="7672" r="65543" b="52678"/>
          <a:stretch>
            <a:fillRect/>
          </a:stretch>
        </p:blipFill>
        <p:spPr bwMode="auto">
          <a:xfrm>
            <a:off x="5072988" y="2143540"/>
            <a:ext cx="3214710" cy="3289471"/>
          </a:xfrm>
          <a:prstGeom prst="donut">
            <a:avLst>
              <a:gd name="adj" fmla="val 22027"/>
            </a:avLst>
          </a:prstGeom>
          <a:noFill/>
        </p:spPr>
      </p:pic>
      <p:sp>
        <p:nvSpPr>
          <p:cNvPr id="15" name="Pie 14"/>
          <p:cNvSpPr/>
          <p:nvPr/>
        </p:nvSpPr>
        <p:spPr>
          <a:xfrm rot="2629476">
            <a:off x="4957763" y="2074863"/>
            <a:ext cx="3503612" cy="3552825"/>
          </a:xfrm>
          <a:prstGeom prst="pi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4" descr="Colour wheel"/>
          <p:cNvPicPr>
            <a:picLocks noChangeAspect="1" noChangeArrowheads="1"/>
          </p:cNvPicPr>
          <p:nvPr/>
        </p:nvPicPr>
        <p:blipFill>
          <a:blip r:embed="rId4"/>
          <a:srcRect l="7041" t="7672" r="65543" b="52678"/>
          <a:stretch>
            <a:fillRect/>
          </a:stretch>
        </p:blipFill>
        <p:spPr bwMode="auto">
          <a:xfrm>
            <a:off x="5072047" y="2143590"/>
            <a:ext cx="3214710" cy="3289471"/>
          </a:xfrm>
          <a:prstGeom prst="donut">
            <a:avLst>
              <a:gd name="adj" fmla="val 22027"/>
            </a:avLst>
          </a:prstGeom>
          <a:noFill/>
        </p:spPr>
      </p:pic>
      <p:sp>
        <p:nvSpPr>
          <p:cNvPr id="21" name="Pie 20"/>
          <p:cNvSpPr/>
          <p:nvPr/>
        </p:nvSpPr>
        <p:spPr>
          <a:xfrm rot="8037998">
            <a:off x="4956970" y="2075656"/>
            <a:ext cx="3503612" cy="3552825"/>
          </a:xfrm>
          <a:prstGeom prst="pi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23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5"/>
                                        </p:tgtEl>
                                        <p:attrNameLst>
                                          <p:attrName>style.visibility</p:attrName>
                                        </p:attrNameLst>
                                      </p:cBhvr>
                                      <p:to>
                                        <p:strVal val="visible"/>
                                      </p:to>
                                    </p:set>
                                    <p:anim calcmode="lin" valueType="num">
                                      <p:cBhvr additive="base">
                                        <p:cTn id="7" dur="500" fill="hold"/>
                                        <p:tgtEl>
                                          <p:spTgt spid="3085"/>
                                        </p:tgtEl>
                                        <p:attrNameLst>
                                          <p:attrName>ppt_x</p:attrName>
                                        </p:attrNameLst>
                                      </p:cBhvr>
                                      <p:tavLst>
                                        <p:tav tm="0">
                                          <p:val>
                                            <p:strVal val="#ppt_x"/>
                                          </p:val>
                                        </p:tav>
                                        <p:tav tm="100000">
                                          <p:val>
                                            <p:strVal val="#ppt_x"/>
                                          </p:val>
                                        </p:tav>
                                      </p:tavLst>
                                    </p:anim>
                                    <p:anim calcmode="lin" valueType="num">
                                      <p:cBhvr additive="base">
                                        <p:cTn id="8" dur="500" fill="hold"/>
                                        <p:tgtEl>
                                          <p:spTgt spid="30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82"/>
                                        </p:tgtEl>
                                        <p:attrNameLst>
                                          <p:attrName>style.visibility</p:attrName>
                                        </p:attrNameLst>
                                      </p:cBhvr>
                                      <p:to>
                                        <p:strVal val="visible"/>
                                      </p:to>
                                    </p:set>
                                    <p:anim calcmode="lin" valueType="num">
                                      <p:cBhvr additive="base">
                                        <p:cTn id="11" dur="500" fill="hold"/>
                                        <p:tgtEl>
                                          <p:spTgt spid="3082"/>
                                        </p:tgtEl>
                                        <p:attrNameLst>
                                          <p:attrName>ppt_x</p:attrName>
                                        </p:attrNameLst>
                                      </p:cBhvr>
                                      <p:tavLst>
                                        <p:tav tm="0">
                                          <p:val>
                                            <p:strVal val="#ppt_x"/>
                                          </p:val>
                                        </p:tav>
                                        <p:tav tm="100000">
                                          <p:val>
                                            <p:strVal val="#ppt_x"/>
                                          </p:val>
                                        </p:tav>
                                      </p:tavLst>
                                    </p:anim>
                                    <p:anim calcmode="lin" valueType="num">
                                      <p:cBhvr additive="base">
                                        <p:cTn id="12" dur="500" fill="hold"/>
                                        <p:tgtEl>
                                          <p:spTgt spid="3082"/>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83"/>
                                        </p:tgtEl>
                                        <p:attrNameLst>
                                          <p:attrName>style.visibility</p:attrName>
                                        </p:attrNameLst>
                                      </p:cBhvr>
                                      <p:to>
                                        <p:strVal val="visible"/>
                                      </p:to>
                                    </p:set>
                                    <p:anim calcmode="lin" valueType="num">
                                      <p:cBhvr additive="base">
                                        <p:cTn id="21" dur="500" fill="hold"/>
                                        <p:tgtEl>
                                          <p:spTgt spid="3083"/>
                                        </p:tgtEl>
                                        <p:attrNameLst>
                                          <p:attrName>ppt_x</p:attrName>
                                        </p:attrNameLst>
                                      </p:cBhvr>
                                      <p:tavLst>
                                        <p:tav tm="0">
                                          <p:val>
                                            <p:strVal val="#ppt_x"/>
                                          </p:val>
                                        </p:tav>
                                        <p:tav tm="100000">
                                          <p:val>
                                            <p:strVal val="#ppt_x"/>
                                          </p:val>
                                        </p:tav>
                                      </p:tavLst>
                                    </p:anim>
                                    <p:anim calcmode="lin" valueType="num">
                                      <p:cBhvr additive="base">
                                        <p:cTn id="22" dur="500" fill="hold"/>
                                        <p:tgtEl>
                                          <p:spTgt spid="3083"/>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84"/>
                                        </p:tgtEl>
                                        <p:attrNameLst>
                                          <p:attrName>style.visibility</p:attrName>
                                        </p:attrNameLst>
                                      </p:cBhvr>
                                      <p:to>
                                        <p:strVal val="visible"/>
                                      </p:to>
                                    </p:set>
                                    <p:anim calcmode="lin" valueType="num">
                                      <p:cBhvr additive="base">
                                        <p:cTn id="31" dur="500" fill="hold"/>
                                        <p:tgtEl>
                                          <p:spTgt spid="3084"/>
                                        </p:tgtEl>
                                        <p:attrNameLst>
                                          <p:attrName>ppt_x</p:attrName>
                                        </p:attrNameLst>
                                      </p:cBhvr>
                                      <p:tavLst>
                                        <p:tav tm="0">
                                          <p:val>
                                            <p:strVal val="#ppt_x"/>
                                          </p:val>
                                        </p:tav>
                                        <p:tav tm="100000">
                                          <p:val>
                                            <p:strVal val="#ppt_x"/>
                                          </p:val>
                                        </p:tav>
                                      </p:tavLst>
                                    </p:anim>
                                    <p:anim calcmode="lin" valueType="num">
                                      <p:cBhvr additive="base">
                                        <p:cTn id="32" dur="500" fill="hold"/>
                                        <p:tgtEl>
                                          <p:spTgt spid="3084"/>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244" name="TextBox 5">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0245"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Harmony</a:t>
            </a:r>
          </a:p>
        </p:txBody>
      </p:sp>
      <p:pic>
        <p:nvPicPr>
          <p:cNvPr id="10246" name="Picture 10" descr="weddingsandother0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857375"/>
            <a:ext cx="37449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flowers130.jpg"/>
          <p:cNvPicPr>
            <a:picLocks noChangeAspect="1"/>
          </p:cNvPicPr>
          <p:nvPr/>
        </p:nvPicPr>
        <p:blipFill>
          <a:blip r:embed="rId5">
            <a:extLst>
              <a:ext uri="{28A0092B-C50C-407E-A947-70E740481C1C}">
                <a14:useLocalDpi xmlns:a14="http://schemas.microsoft.com/office/drawing/2010/main" val="0"/>
              </a:ext>
            </a:extLst>
          </a:blip>
          <a:srcRect t="4411"/>
          <a:stretch>
            <a:fillRect/>
          </a:stretch>
        </p:blipFill>
        <p:spPr bwMode="auto">
          <a:xfrm>
            <a:off x="714375" y="1714500"/>
            <a:ext cx="3810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774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268" name="TextBox 5">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1269"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Contrast</a:t>
            </a:r>
          </a:p>
        </p:txBody>
      </p:sp>
      <p:sp>
        <p:nvSpPr>
          <p:cNvPr id="11270" name="TextBox 32"/>
          <p:cNvSpPr txBox="1">
            <a:spLocks noChangeArrowheads="1"/>
          </p:cNvSpPr>
          <p:nvPr/>
        </p:nvSpPr>
        <p:spPr bwMode="auto">
          <a:xfrm>
            <a:off x="357188" y="1785938"/>
            <a:ext cx="44554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In Graphic Communication  contrasting colours are known as COMPLEMENTARY COLOURS. They are found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opposite each other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on the outside of the colour wheel.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4" descr="Colour wheel"/>
          <p:cNvPicPr>
            <a:picLocks noChangeAspect="1" noChangeArrowheads="1"/>
          </p:cNvPicPr>
          <p:nvPr/>
        </p:nvPicPr>
        <p:blipFill>
          <a:blip r:embed="rId4"/>
          <a:srcRect l="7041" t="7672" r="65543" b="52678"/>
          <a:stretch>
            <a:fillRect/>
          </a:stretch>
        </p:blipFill>
        <p:spPr bwMode="auto">
          <a:xfrm>
            <a:off x="5072066" y="2154813"/>
            <a:ext cx="3214710" cy="3289471"/>
          </a:xfrm>
          <a:prstGeom prst="donut">
            <a:avLst>
              <a:gd name="adj" fmla="val 22027"/>
            </a:avLst>
          </a:prstGeom>
          <a:noFill/>
        </p:spPr>
      </p:pic>
      <p:grpSp>
        <p:nvGrpSpPr>
          <p:cNvPr id="2" name="Group 19"/>
          <p:cNvGrpSpPr>
            <a:grpSpLocks/>
          </p:cNvGrpSpPr>
          <p:nvPr/>
        </p:nvGrpSpPr>
        <p:grpSpPr bwMode="auto">
          <a:xfrm>
            <a:off x="4654550" y="1993900"/>
            <a:ext cx="4100513" cy="3706813"/>
            <a:chOff x="4765572" y="2000240"/>
            <a:chExt cx="3842373" cy="3603254"/>
          </a:xfrm>
        </p:grpSpPr>
        <p:sp>
          <p:nvSpPr>
            <p:cNvPr id="18" name="Freeform 17"/>
            <p:cNvSpPr/>
            <p:nvPr/>
          </p:nvSpPr>
          <p:spPr>
            <a:xfrm>
              <a:off x="4765572" y="2006413"/>
              <a:ext cx="1892179" cy="3597081"/>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flipH="1">
              <a:off x="6715766" y="2000240"/>
              <a:ext cx="1892179" cy="3597081"/>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129" name="TextBox 32"/>
          <p:cNvSpPr txBox="1">
            <a:spLocks noChangeArrowheads="1"/>
          </p:cNvSpPr>
          <p:nvPr/>
        </p:nvSpPr>
        <p:spPr bwMode="auto">
          <a:xfrm>
            <a:off x="357188" y="4149725"/>
            <a:ext cx="428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The contrast of  ORANGE is BLUE.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130" name="TextBox 32"/>
          <p:cNvSpPr txBox="1">
            <a:spLocks noChangeArrowheads="1"/>
          </p:cNvSpPr>
          <p:nvPr/>
        </p:nvSpPr>
        <p:spPr bwMode="auto">
          <a:xfrm>
            <a:off x="357188" y="3802063"/>
            <a:ext cx="428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The contrast of  YELLOW is VIOLET.</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131" name="TextBox 32"/>
          <p:cNvSpPr txBox="1">
            <a:spLocks noChangeArrowheads="1"/>
          </p:cNvSpPr>
          <p:nvPr/>
        </p:nvSpPr>
        <p:spPr bwMode="auto">
          <a:xfrm>
            <a:off x="357188" y="4506913"/>
            <a:ext cx="428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The contrast of  GREEN is RED.</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132" name="TextBox 32"/>
          <p:cNvSpPr txBox="1">
            <a:spLocks noChangeArrowheads="1"/>
          </p:cNvSpPr>
          <p:nvPr/>
        </p:nvSpPr>
        <p:spPr bwMode="auto">
          <a:xfrm>
            <a:off x="357188" y="5006975"/>
            <a:ext cx="3786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The contrast of  GREEN-YELLOW is RED-VIOLET.</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277" name="TextBox 32"/>
          <p:cNvSpPr txBox="1">
            <a:spLocks noChangeArrowheads="1"/>
          </p:cNvSpPr>
          <p:nvPr/>
        </p:nvSpPr>
        <p:spPr bwMode="auto">
          <a:xfrm>
            <a:off x="428625" y="328612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e.g.</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6" name="Picture 4" descr="Colour wheel"/>
          <p:cNvPicPr>
            <a:picLocks noChangeAspect="1" noChangeArrowheads="1"/>
          </p:cNvPicPr>
          <p:nvPr/>
        </p:nvPicPr>
        <p:blipFill>
          <a:blip r:embed="rId4"/>
          <a:srcRect l="7041" t="7672" r="65543" b="52678"/>
          <a:stretch>
            <a:fillRect/>
          </a:stretch>
        </p:blipFill>
        <p:spPr bwMode="auto">
          <a:xfrm>
            <a:off x="5132392" y="2161153"/>
            <a:ext cx="3214710" cy="3289471"/>
          </a:xfrm>
          <a:prstGeom prst="donut">
            <a:avLst>
              <a:gd name="adj" fmla="val 22027"/>
            </a:avLst>
          </a:prstGeom>
          <a:noFill/>
        </p:spPr>
      </p:pic>
      <p:grpSp>
        <p:nvGrpSpPr>
          <p:cNvPr id="3" name="Group 19"/>
          <p:cNvGrpSpPr>
            <a:grpSpLocks/>
          </p:cNvGrpSpPr>
          <p:nvPr/>
        </p:nvGrpSpPr>
        <p:grpSpPr bwMode="auto">
          <a:xfrm rot="3582887">
            <a:off x="4714875" y="2000250"/>
            <a:ext cx="4100513" cy="3706813"/>
            <a:chOff x="4765572" y="2000240"/>
            <a:chExt cx="3842373" cy="3603254"/>
          </a:xfrm>
        </p:grpSpPr>
        <p:sp>
          <p:nvSpPr>
            <p:cNvPr id="20" name="Freeform 19"/>
            <p:cNvSpPr/>
            <p:nvPr/>
          </p:nvSpPr>
          <p:spPr>
            <a:xfrm>
              <a:off x="4761661" y="2008871"/>
              <a:ext cx="1892179" cy="3597080"/>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p:cNvSpPr/>
            <p:nvPr/>
          </p:nvSpPr>
          <p:spPr>
            <a:xfrm flipH="1">
              <a:off x="6711538" y="2000000"/>
              <a:ext cx="1892179" cy="3597080"/>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2" name="Picture 4" descr="Colour wheel"/>
          <p:cNvPicPr>
            <a:picLocks noChangeAspect="1" noChangeArrowheads="1"/>
          </p:cNvPicPr>
          <p:nvPr/>
        </p:nvPicPr>
        <p:blipFill>
          <a:blip r:embed="rId4"/>
          <a:srcRect l="7041" t="7672" r="65543" b="52678"/>
          <a:stretch>
            <a:fillRect/>
          </a:stretch>
        </p:blipFill>
        <p:spPr bwMode="auto">
          <a:xfrm>
            <a:off x="5224466" y="2307213"/>
            <a:ext cx="3214710" cy="3289471"/>
          </a:xfrm>
          <a:prstGeom prst="donut">
            <a:avLst>
              <a:gd name="adj" fmla="val 22027"/>
            </a:avLst>
          </a:prstGeom>
          <a:noFill/>
        </p:spPr>
      </p:pic>
      <p:grpSp>
        <p:nvGrpSpPr>
          <p:cNvPr id="6" name="Group 19"/>
          <p:cNvGrpSpPr>
            <a:grpSpLocks/>
          </p:cNvGrpSpPr>
          <p:nvPr/>
        </p:nvGrpSpPr>
        <p:grpSpPr bwMode="auto">
          <a:xfrm rot="7227476">
            <a:off x="4806950" y="2146300"/>
            <a:ext cx="4100513" cy="3706813"/>
            <a:chOff x="4765572" y="2000240"/>
            <a:chExt cx="3842373" cy="3603254"/>
          </a:xfrm>
        </p:grpSpPr>
        <p:sp>
          <p:nvSpPr>
            <p:cNvPr id="24" name="Freeform 23"/>
            <p:cNvSpPr/>
            <p:nvPr/>
          </p:nvSpPr>
          <p:spPr>
            <a:xfrm>
              <a:off x="4764891" y="2009608"/>
              <a:ext cx="1892179" cy="3597080"/>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4"/>
            <p:cNvSpPr/>
            <p:nvPr/>
          </p:nvSpPr>
          <p:spPr>
            <a:xfrm flipH="1">
              <a:off x="6715616" y="2004713"/>
              <a:ext cx="1892179" cy="3597080"/>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6" name="Picture 4" descr="Colour wheel"/>
          <p:cNvPicPr>
            <a:picLocks noChangeAspect="1" noChangeArrowheads="1"/>
          </p:cNvPicPr>
          <p:nvPr/>
        </p:nvPicPr>
        <p:blipFill>
          <a:blip r:embed="rId4"/>
          <a:srcRect l="7041" t="7672" r="65543" b="52678"/>
          <a:stretch>
            <a:fillRect/>
          </a:stretch>
        </p:blipFill>
        <p:spPr bwMode="auto">
          <a:xfrm>
            <a:off x="5213157" y="2295392"/>
            <a:ext cx="3214710" cy="3289471"/>
          </a:xfrm>
          <a:prstGeom prst="donut">
            <a:avLst>
              <a:gd name="adj" fmla="val 22027"/>
            </a:avLst>
          </a:prstGeom>
          <a:noFill/>
        </p:spPr>
      </p:pic>
      <p:grpSp>
        <p:nvGrpSpPr>
          <p:cNvPr id="7" name="Group 19"/>
          <p:cNvGrpSpPr>
            <a:grpSpLocks/>
          </p:cNvGrpSpPr>
          <p:nvPr/>
        </p:nvGrpSpPr>
        <p:grpSpPr bwMode="auto">
          <a:xfrm rot="8998533">
            <a:off x="4795838" y="2135188"/>
            <a:ext cx="4100512" cy="3706812"/>
            <a:chOff x="4765572" y="2000240"/>
            <a:chExt cx="3842373" cy="3603254"/>
          </a:xfrm>
        </p:grpSpPr>
        <p:sp>
          <p:nvSpPr>
            <p:cNvPr id="28" name="Freeform 27"/>
            <p:cNvSpPr/>
            <p:nvPr/>
          </p:nvSpPr>
          <p:spPr>
            <a:xfrm>
              <a:off x="4765416" y="2006812"/>
              <a:ext cx="1892179" cy="3597081"/>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flipH="1">
              <a:off x="6713144" y="2001741"/>
              <a:ext cx="1892179" cy="3597081"/>
            </a:xfrm>
            <a:custGeom>
              <a:avLst/>
              <a:gdLst>
                <a:gd name="connsiteX0" fmla="*/ 1892805 w 1892805"/>
                <a:gd name="connsiteY0" fmla="*/ 1819173 h 3597642"/>
                <a:gd name="connsiteX1" fmla="*/ 1442045 w 1892805"/>
                <a:gd name="connsiteY1" fmla="*/ 29010 h 3597642"/>
                <a:gd name="connsiteX2" fmla="*/ 1339014 w 1892805"/>
                <a:gd name="connsiteY2" fmla="*/ 29010 h 3597642"/>
                <a:gd name="connsiteX3" fmla="*/ 1287498 w 1892805"/>
                <a:gd name="connsiteY3" fmla="*/ 106283 h 3597642"/>
                <a:gd name="connsiteX4" fmla="*/ 1235983 w 1892805"/>
                <a:gd name="connsiteY4" fmla="*/ 209314 h 3597642"/>
                <a:gd name="connsiteX5" fmla="*/ 952648 w 1892805"/>
                <a:gd name="connsiteY5" fmla="*/ 209314 h 3597642"/>
                <a:gd name="connsiteX6" fmla="*/ 926890 w 1892805"/>
                <a:gd name="connsiteY6" fmla="*/ 247951 h 3597642"/>
                <a:gd name="connsiteX7" fmla="*/ 669313 w 1892805"/>
                <a:gd name="connsiteY7" fmla="*/ 441134 h 3597642"/>
                <a:gd name="connsiteX8" fmla="*/ 656434 w 1892805"/>
                <a:gd name="connsiteY8" fmla="*/ 479771 h 3597642"/>
                <a:gd name="connsiteX9" fmla="*/ 592039 w 1892805"/>
                <a:gd name="connsiteY9" fmla="*/ 544165 h 3597642"/>
                <a:gd name="connsiteX10" fmla="*/ 579160 w 1892805"/>
                <a:gd name="connsiteY10" fmla="*/ 582802 h 3597642"/>
                <a:gd name="connsiteX11" fmla="*/ 566282 w 1892805"/>
                <a:gd name="connsiteY11" fmla="*/ 814621 h 3597642"/>
                <a:gd name="connsiteX12" fmla="*/ 527645 w 1892805"/>
                <a:gd name="connsiteY12" fmla="*/ 827500 h 3597642"/>
                <a:gd name="connsiteX13" fmla="*/ 360220 w 1892805"/>
                <a:gd name="connsiteY13" fmla="*/ 840379 h 3597642"/>
                <a:gd name="connsiteX14" fmla="*/ 321583 w 1892805"/>
                <a:gd name="connsiteY14" fmla="*/ 853258 h 3597642"/>
                <a:gd name="connsiteX15" fmla="*/ 295825 w 1892805"/>
                <a:gd name="connsiteY15" fmla="*/ 891894 h 3597642"/>
                <a:gd name="connsiteX16" fmla="*/ 282946 w 1892805"/>
                <a:gd name="connsiteY16" fmla="*/ 1239624 h 3597642"/>
                <a:gd name="connsiteX17" fmla="*/ 244310 w 1892805"/>
                <a:gd name="connsiteY17" fmla="*/ 1252503 h 3597642"/>
                <a:gd name="connsiteX18" fmla="*/ 205673 w 1892805"/>
                <a:gd name="connsiteY18" fmla="*/ 1278261 h 3597642"/>
                <a:gd name="connsiteX19" fmla="*/ 128400 w 1892805"/>
                <a:gd name="connsiteY19" fmla="*/ 1304018 h 3597642"/>
                <a:gd name="connsiteX20" fmla="*/ 102642 w 1892805"/>
                <a:gd name="connsiteY20" fmla="*/ 1342655 h 3597642"/>
                <a:gd name="connsiteX21" fmla="*/ 115521 w 1892805"/>
                <a:gd name="connsiteY21" fmla="*/ 1407049 h 3597642"/>
                <a:gd name="connsiteX22" fmla="*/ 128400 w 1892805"/>
                <a:gd name="connsiteY22" fmla="*/ 1445686 h 3597642"/>
                <a:gd name="connsiteX23" fmla="*/ 205673 w 1892805"/>
                <a:gd name="connsiteY23" fmla="*/ 1484323 h 3597642"/>
                <a:gd name="connsiteX24" fmla="*/ 192794 w 1892805"/>
                <a:gd name="connsiteY24" fmla="*/ 1651748 h 3597642"/>
                <a:gd name="connsiteX25" fmla="*/ 154158 w 1892805"/>
                <a:gd name="connsiteY25" fmla="*/ 1690385 h 3597642"/>
                <a:gd name="connsiteX26" fmla="*/ 64005 w 1892805"/>
                <a:gd name="connsiteY26" fmla="*/ 1716142 h 3597642"/>
                <a:gd name="connsiteX27" fmla="*/ 38248 w 1892805"/>
                <a:gd name="connsiteY27" fmla="*/ 1754779 h 3597642"/>
                <a:gd name="connsiteX28" fmla="*/ 38248 w 1892805"/>
                <a:gd name="connsiteY28" fmla="*/ 2025235 h 3597642"/>
                <a:gd name="connsiteX29" fmla="*/ 115521 w 1892805"/>
                <a:gd name="connsiteY29" fmla="*/ 2063872 h 3597642"/>
                <a:gd name="connsiteX30" fmla="*/ 179915 w 1892805"/>
                <a:gd name="connsiteY30" fmla="*/ 2050993 h 3597642"/>
                <a:gd name="connsiteX31" fmla="*/ 205673 w 1892805"/>
                <a:gd name="connsiteY31" fmla="*/ 2089630 h 3597642"/>
                <a:gd name="connsiteX32" fmla="*/ 192794 w 1892805"/>
                <a:gd name="connsiteY32" fmla="*/ 2269934 h 3597642"/>
                <a:gd name="connsiteX33" fmla="*/ 167036 w 1892805"/>
                <a:gd name="connsiteY33" fmla="*/ 2321449 h 3597642"/>
                <a:gd name="connsiteX34" fmla="*/ 102642 w 1892805"/>
                <a:gd name="connsiteY34" fmla="*/ 2437359 h 3597642"/>
                <a:gd name="connsiteX35" fmla="*/ 154158 w 1892805"/>
                <a:gd name="connsiteY35" fmla="*/ 2669179 h 3597642"/>
                <a:gd name="connsiteX36" fmla="*/ 231431 w 1892805"/>
                <a:gd name="connsiteY36" fmla="*/ 2682058 h 3597642"/>
                <a:gd name="connsiteX37" fmla="*/ 257189 w 1892805"/>
                <a:gd name="connsiteY37" fmla="*/ 2759331 h 3597642"/>
                <a:gd name="connsiteX38" fmla="*/ 270067 w 1892805"/>
                <a:gd name="connsiteY38" fmla="*/ 2797968 h 3597642"/>
                <a:gd name="connsiteX39" fmla="*/ 282946 w 1892805"/>
                <a:gd name="connsiteY39" fmla="*/ 3300244 h 3597642"/>
                <a:gd name="connsiteX40" fmla="*/ 334462 w 1892805"/>
                <a:gd name="connsiteY40" fmla="*/ 3351759 h 3597642"/>
                <a:gd name="connsiteX41" fmla="*/ 617797 w 1892805"/>
                <a:gd name="connsiteY41" fmla="*/ 3364638 h 3597642"/>
                <a:gd name="connsiteX42" fmla="*/ 656434 w 1892805"/>
                <a:gd name="connsiteY42" fmla="*/ 3377517 h 3597642"/>
                <a:gd name="connsiteX43" fmla="*/ 759465 w 1892805"/>
                <a:gd name="connsiteY43" fmla="*/ 3416154 h 3597642"/>
                <a:gd name="connsiteX44" fmla="*/ 862496 w 1892805"/>
                <a:gd name="connsiteY44" fmla="*/ 3454790 h 3597642"/>
                <a:gd name="connsiteX45" fmla="*/ 901132 w 1892805"/>
                <a:gd name="connsiteY45" fmla="*/ 3467669 h 3597642"/>
                <a:gd name="connsiteX46" fmla="*/ 978405 w 1892805"/>
                <a:gd name="connsiteY46" fmla="*/ 3519185 h 3597642"/>
                <a:gd name="connsiteX47" fmla="*/ 1055679 w 1892805"/>
                <a:gd name="connsiteY47" fmla="*/ 3544942 h 3597642"/>
                <a:gd name="connsiteX48" fmla="*/ 1223104 w 1892805"/>
                <a:gd name="connsiteY48" fmla="*/ 3557821 h 3597642"/>
                <a:gd name="connsiteX49" fmla="*/ 1429166 w 1892805"/>
                <a:gd name="connsiteY49" fmla="*/ 3557821 h 3597642"/>
                <a:gd name="connsiteX50" fmla="*/ 1429166 w 1892805"/>
                <a:gd name="connsiteY50" fmla="*/ 3557821 h 3597642"/>
                <a:gd name="connsiteX51" fmla="*/ 1892805 w 1892805"/>
                <a:gd name="connsiteY51" fmla="*/ 1819173 h 35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805" h="3597642">
                  <a:moveTo>
                    <a:pt x="1892805" y="1819173"/>
                  </a:moveTo>
                  <a:lnTo>
                    <a:pt x="1442045" y="29010"/>
                  </a:lnTo>
                  <a:cubicBezTo>
                    <a:pt x="1407701" y="17562"/>
                    <a:pt x="1376313" y="0"/>
                    <a:pt x="1339014" y="29010"/>
                  </a:cubicBezTo>
                  <a:cubicBezTo>
                    <a:pt x="1314578" y="48016"/>
                    <a:pt x="1287498" y="106283"/>
                    <a:pt x="1287498" y="106283"/>
                  </a:cubicBezTo>
                  <a:cubicBezTo>
                    <a:pt x="1257901" y="195075"/>
                    <a:pt x="1280940" y="164357"/>
                    <a:pt x="1235983" y="209314"/>
                  </a:cubicBezTo>
                  <a:cubicBezTo>
                    <a:pt x="1230565" y="208975"/>
                    <a:pt x="1011787" y="179744"/>
                    <a:pt x="952648" y="209314"/>
                  </a:cubicBezTo>
                  <a:cubicBezTo>
                    <a:pt x="938804" y="216236"/>
                    <a:pt x="935476" y="235072"/>
                    <a:pt x="926890" y="247951"/>
                  </a:cubicBezTo>
                  <a:cubicBezTo>
                    <a:pt x="905790" y="543350"/>
                    <a:pt x="977438" y="379508"/>
                    <a:pt x="669313" y="441134"/>
                  </a:cubicBezTo>
                  <a:cubicBezTo>
                    <a:pt x="656001" y="443796"/>
                    <a:pt x="662505" y="467629"/>
                    <a:pt x="656434" y="479771"/>
                  </a:cubicBezTo>
                  <a:cubicBezTo>
                    <a:pt x="634969" y="522699"/>
                    <a:pt x="630675" y="518408"/>
                    <a:pt x="592039" y="544165"/>
                  </a:cubicBezTo>
                  <a:cubicBezTo>
                    <a:pt x="587746" y="557044"/>
                    <a:pt x="580447" y="569287"/>
                    <a:pt x="579160" y="582802"/>
                  </a:cubicBezTo>
                  <a:cubicBezTo>
                    <a:pt x="571823" y="659846"/>
                    <a:pt x="582225" y="738889"/>
                    <a:pt x="566282" y="814621"/>
                  </a:cubicBezTo>
                  <a:cubicBezTo>
                    <a:pt x="563485" y="827905"/>
                    <a:pt x="541116" y="825816"/>
                    <a:pt x="527645" y="827500"/>
                  </a:cubicBezTo>
                  <a:cubicBezTo>
                    <a:pt x="472104" y="834443"/>
                    <a:pt x="416028" y="836086"/>
                    <a:pt x="360220" y="840379"/>
                  </a:cubicBezTo>
                  <a:cubicBezTo>
                    <a:pt x="347341" y="844672"/>
                    <a:pt x="332184" y="844777"/>
                    <a:pt x="321583" y="853258"/>
                  </a:cubicBezTo>
                  <a:cubicBezTo>
                    <a:pt x="309496" y="862927"/>
                    <a:pt x="297365" y="876492"/>
                    <a:pt x="295825" y="891894"/>
                  </a:cubicBezTo>
                  <a:cubicBezTo>
                    <a:pt x="284283" y="1007308"/>
                    <a:pt x="299349" y="1124800"/>
                    <a:pt x="282946" y="1239624"/>
                  </a:cubicBezTo>
                  <a:cubicBezTo>
                    <a:pt x="281026" y="1253063"/>
                    <a:pt x="256452" y="1246432"/>
                    <a:pt x="244310" y="1252503"/>
                  </a:cubicBezTo>
                  <a:cubicBezTo>
                    <a:pt x="230466" y="1259425"/>
                    <a:pt x="219818" y="1271975"/>
                    <a:pt x="205673" y="1278261"/>
                  </a:cubicBezTo>
                  <a:cubicBezTo>
                    <a:pt x="180862" y="1289288"/>
                    <a:pt x="128400" y="1304018"/>
                    <a:pt x="128400" y="1304018"/>
                  </a:cubicBezTo>
                  <a:cubicBezTo>
                    <a:pt x="119814" y="1316897"/>
                    <a:pt x="104562" y="1327296"/>
                    <a:pt x="102642" y="1342655"/>
                  </a:cubicBezTo>
                  <a:cubicBezTo>
                    <a:pt x="99927" y="1364376"/>
                    <a:pt x="110212" y="1385813"/>
                    <a:pt x="115521" y="1407049"/>
                  </a:cubicBezTo>
                  <a:cubicBezTo>
                    <a:pt x="118814" y="1420219"/>
                    <a:pt x="119919" y="1435085"/>
                    <a:pt x="128400" y="1445686"/>
                  </a:cubicBezTo>
                  <a:cubicBezTo>
                    <a:pt x="146557" y="1468383"/>
                    <a:pt x="180220" y="1475839"/>
                    <a:pt x="205673" y="1484323"/>
                  </a:cubicBezTo>
                  <a:cubicBezTo>
                    <a:pt x="201380" y="1540131"/>
                    <a:pt x="206369" y="1597446"/>
                    <a:pt x="192794" y="1651748"/>
                  </a:cubicBezTo>
                  <a:cubicBezTo>
                    <a:pt x="188377" y="1669418"/>
                    <a:pt x="169313" y="1680282"/>
                    <a:pt x="154158" y="1690385"/>
                  </a:cubicBezTo>
                  <a:cubicBezTo>
                    <a:pt x="143075" y="1697773"/>
                    <a:pt x="70870" y="1714426"/>
                    <a:pt x="64005" y="1716142"/>
                  </a:cubicBezTo>
                  <a:cubicBezTo>
                    <a:pt x="55419" y="1729021"/>
                    <a:pt x="45170" y="1740935"/>
                    <a:pt x="38248" y="1754779"/>
                  </a:cubicBezTo>
                  <a:cubicBezTo>
                    <a:pt x="0" y="1831276"/>
                    <a:pt x="29718" y="1982585"/>
                    <a:pt x="38248" y="2025235"/>
                  </a:cubicBezTo>
                  <a:cubicBezTo>
                    <a:pt x="41815" y="2043069"/>
                    <a:pt x="102865" y="2059653"/>
                    <a:pt x="115521" y="2063872"/>
                  </a:cubicBezTo>
                  <a:cubicBezTo>
                    <a:pt x="136986" y="2059579"/>
                    <a:pt x="158867" y="2044979"/>
                    <a:pt x="179915" y="2050993"/>
                  </a:cubicBezTo>
                  <a:cubicBezTo>
                    <a:pt x="194798" y="2055245"/>
                    <a:pt x="204764" y="2074178"/>
                    <a:pt x="205673" y="2089630"/>
                  </a:cubicBezTo>
                  <a:cubicBezTo>
                    <a:pt x="209211" y="2149780"/>
                    <a:pt x="202700" y="2210499"/>
                    <a:pt x="192794" y="2269934"/>
                  </a:cubicBezTo>
                  <a:cubicBezTo>
                    <a:pt x="189638" y="2288871"/>
                    <a:pt x="176914" y="2304986"/>
                    <a:pt x="167036" y="2321449"/>
                  </a:cubicBezTo>
                  <a:cubicBezTo>
                    <a:pt x="100611" y="2432159"/>
                    <a:pt x="128547" y="2359646"/>
                    <a:pt x="102642" y="2437359"/>
                  </a:cubicBezTo>
                  <a:cubicBezTo>
                    <a:pt x="107414" y="2513716"/>
                    <a:pt x="60299" y="2637892"/>
                    <a:pt x="154158" y="2669179"/>
                  </a:cubicBezTo>
                  <a:cubicBezTo>
                    <a:pt x="178931" y="2677437"/>
                    <a:pt x="205673" y="2677765"/>
                    <a:pt x="231431" y="2682058"/>
                  </a:cubicBezTo>
                  <a:lnTo>
                    <a:pt x="257189" y="2759331"/>
                  </a:lnTo>
                  <a:lnTo>
                    <a:pt x="270067" y="2797968"/>
                  </a:lnTo>
                  <a:cubicBezTo>
                    <a:pt x="274360" y="2965393"/>
                    <a:pt x="274980" y="3132953"/>
                    <a:pt x="282946" y="3300244"/>
                  </a:cubicBezTo>
                  <a:cubicBezTo>
                    <a:pt x="284719" y="3337477"/>
                    <a:pt x="298346" y="3348870"/>
                    <a:pt x="334462" y="3351759"/>
                  </a:cubicBezTo>
                  <a:cubicBezTo>
                    <a:pt x="428703" y="3359298"/>
                    <a:pt x="523352" y="3360345"/>
                    <a:pt x="617797" y="3364638"/>
                  </a:cubicBezTo>
                  <a:cubicBezTo>
                    <a:pt x="630676" y="3368931"/>
                    <a:pt x="643723" y="3372750"/>
                    <a:pt x="656434" y="3377517"/>
                  </a:cubicBezTo>
                  <a:cubicBezTo>
                    <a:pt x="699988" y="3393850"/>
                    <a:pt x="718536" y="3404460"/>
                    <a:pt x="759465" y="3416154"/>
                  </a:cubicBezTo>
                  <a:cubicBezTo>
                    <a:pt x="878183" y="3450074"/>
                    <a:pt x="742458" y="3403346"/>
                    <a:pt x="862496" y="3454790"/>
                  </a:cubicBezTo>
                  <a:cubicBezTo>
                    <a:pt x="874974" y="3460138"/>
                    <a:pt x="889265" y="3461076"/>
                    <a:pt x="901132" y="3467669"/>
                  </a:cubicBezTo>
                  <a:cubicBezTo>
                    <a:pt x="928193" y="3482703"/>
                    <a:pt x="949037" y="3509396"/>
                    <a:pt x="978405" y="3519185"/>
                  </a:cubicBezTo>
                  <a:lnTo>
                    <a:pt x="1055679" y="3544942"/>
                  </a:lnTo>
                  <a:cubicBezTo>
                    <a:pt x="1134727" y="3597642"/>
                    <a:pt x="1066330" y="3563851"/>
                    <a:pt x="1223104" y="3557821"/>
                  </a:cubicBezTo>
                  <a:cubicBezTo>
                    <a:pt x="1291741" y="3555181"/>
                    <a:pt x="1360479" y="3557821"/>
                    <a:pt x="1429166" y="3557821"/>
                  </a:cubicBezTo>
                  <a:lnTo>
                    <a:pt x="1429166" y="3557821"/>
                  </a:lnTo>
                  <a:lnTo>
                    <a:pt x="1892805" y="1819173"/>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11507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0"/>
                                        </p:tgtEl>
                                        <p:attrNameLst>
                                          <p:attrName>style.visibility</p:attrName>
                                        </p:attrNameLst>
                                      </p:cBhvr>
                                      <p:to>
                                        <p:strVal val="visible"/>
                                      </p:to>
                                    </p:set>
                                    <p:anim calcmode="lin" valueType="num">
                                      <p:cBhvr additive="base">
                                        <p:cTn id="7" dur="500" fill="hold"/>
                                        <p:tgtEl>
                                          <p:spTgt spid="5130"/>
                                        </p:tgtEl>
                                        <p:attrNameLst>
                                          <p:attrName>ppt_x</p:attrName>
                                        </p:attrNameLst>
                                      </p:cBhvr>
                                      <p:tavLst>
                                        <p:tav tm="0">
                                          <p:val>
                                            <p:strVal val="#ppt_x"/>
                                          </p:val>
                                        </p:tav>
                                        <p:tav tm="100000">
                                          <p:val>
                                            <p:strVal val="#ppt_x"/>
                                          </p:val>
                                        </p:tav>
                                      </p:tavLst>
                                    </p:anim>
                                    <p:anim calcmode="lin" valueType="num">
                                      <p:cBhvr additive="base">
                                        <p:cTn id="8" dur="500" fill="hold"/>
                                        <p:tgtEl>
                                          <p:spTgt spid="5130"/>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29"/>
                                        </p:tgtEl>
                                        <p:attrNameLst>
                                          <p:attrName>style.visibility</p:attrName>
                                        </p:attrNameLst>
                                      </p:cBhvr>
                                      <p:to>
                                        <p:strVal val="visible"/>
                                      </p:to>
                                    </p:set>
                                    <p:anim calcmode="lin" valueType="num">
                                      <p:cBhvr additive="base">
                                        <p:cTn id="17" dur="500" fill="hold"/>
                                        <p:tgtEl>
                                          <p:spTgt spid="5129"/>
                                        </p:tgtEl>
                                        <p:attrNameLst>
                                          <p:attrName>ppt_x</p:attrName>
                                        </p:attrNameLst>
                                      </p:cBhvr>
                                      <p:tavLst>
                                        <p:tav tm="0">
                                          <p:val>
                                            <p:strVal val="#ppt_x"/>
                                          </p:val>
                                        </p:tav>
                                        <p:tav tm="100000">
                                          <p:val>
                                            <p:strVal val="#ppt_x"/>
                                          </p:val>
                                        </p:tav>
                                      </p:tavLst>
                                    </p:anim>
                                    <p:anim calcmode="lin" valueType="num">
                                      <p:cBhvr additive="base">
                                        <p:cTn id="18" dur="500" fill="hold"/>
                                        <p:tgtEl>
                                          <p:spTgt spid="5129"/>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31"/>
                                        </p:tgtEl>
                                        <p:attrNameLst>
                                          <p:attrName>style.visibility</p:attrName>
                                        </p:attrNameLst>
                                      </p:cBhvr>
                                      <p:to>
                                        <p:strVal val="visible"/>
                                      </p:to>
                                    </p:set>
                                    <p:anim calcmode="lin" valueType="num">
                                      <p:cBhvr additive="base">
                                        <p:cTn id="27" dur="500" fill="hold"/>
                                        <p:tgtEl>
                                          <p:spTgt spid="5131"/>
                                        </p:tgtEl>
                                        <p:attrNameLst>
                                          <p:attrName>ppt_x</p:attrName>
                                        </p:attrNameLst>
                                      </p:cBhvr>
                                      <p:tavLst>
                                        <p:tav tm="0">
                                          <p:val>
                                            <p:strVal val="#ppt_x"/>
                                          </p:val>
                                        </p:tav>
                                        <p:tav tm="100000">
                                          <p:val>
                                            <p:strVal val="#ppt_x"/>
                                          </p:val>
                                        </p:tav>
                                      </p:tavLst>
                                    </p:anim>
                                    <p:anim calcmode="lin" valueType="num">
                                      <p:cBhvr additive="base">
                                        <p:cTn id="28" dur="500" fill="hold"/>
                                        <p:tgtEl>
                                          <p:spTgt spid="5131"/>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32"/>
                                        </p:tgtEl>
                                        <p:attrNameLst>
                                          <p:attrName>style.visibility</p:attrName>
                                        </p:attrNameLst>
                                      </p:cBhvr>
                                      <p:to>
                                        <p:strVal val="visible"/>
                                      </p:to>
                                    </p:set>
                                    <p:anim calcmode="lin" valueType="num">
                                      <p:cBhvr additive="base">
                                        <p:cTn id="37" dur="500" fill="hold"/>
                                        <p:tgtEl>
                                          <p:spTgt spid="5132"/>
                                        </p:tgtEl>
                                        <p:attrNameLst>
                                          <p:attrName>ppt_x</p:attrName>
                                        </p:attrNameLst>
                                      </p:cBhvr>
                                      <p:tavLst>
                                        <p:tav tm="0">
                                          <p:val>
                                            <p:strVal val="#ppt_x"/>
                                          </p:val>
                                        </p:tav>
                                        <p:tav tm="100000">
                                          <p:val>
                                            <p:strVal val="#ppt_x"/>
                                          </p:val>
                                        </p:tav>
                                      </p:tavLst>
                                    </p:anim>
                                    <p:anim calcmode="lin" valueType="num">
                                      <p:cBhvr additive="base">
                                        <p:cTn id="38" dur="500" fill="hold"/>
                                        <p:tgtEl>
                                          <p:spTgt spid="5132"/>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0" grpId="0"/>
      <p:bldP spid="5131" grpId="0"/>
      <p:bldP spid="51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2292"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Contrast</a:t>
            </a:r>
          </a:p>
        </p:txBody>
      </p:sp>
      <p:sp>
        <p:nvSpPr>
          <p:cNvPr id="12293" name="TextBox 5">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pic>
        <p:nvPicPr>
          <p:cNvPr id="12294" name="Picture 6" descr="Nature_Flowers_Yellow_contrast_flower__Flowers_008376_.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25"/>
            <a:ext cx="41433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outdoor1_stage3_fu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2000250"/>
            <a:ext cx="37338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276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3316" name="TextBox 5"/>
          <p:cNvSpPr txBox="1">
            <a:spLocks noChangeArrowheads="1"/>
          </p:cNvSpPr>
          <p:nvPr/>
        </p:nvSpPr>
        <p:spPr bwMode="auto">
          <a:xfrm>
            <a:off x="2214563" y="2301875"/>
            <a:ext cx="4714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WARM &amp; COOL COLOURS</a:t>
            </a:r>
          </a:p>
        </p:txBody>
      </p:sp>
      <p:sp>
        <p:nvSpPr>
          <p:cNvPr id="13317"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2266781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340"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4341"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Warm Colours</a:t>
            </a:r>
          </a:p>
        </p:txBody>
      </p:sp>
      <p:sp>
        <p:nvSpPr>
          <p:cNvPr id="14342" name="TextBox 32"/>
          <p:cNvSpPr txBox="1">
            <a:spLocks noChangeArrowheads="1"/>
          </p:cNvSpPr>
          <p:nvPr/>
        </p:nvSpPr>
        <p:spPr bwMode="auto">
          <a:xfrm>
            <a:off x="428625" y="1100138"/>
            <a:ext cx="75723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WARM COLOURS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are REDS, YELLOWS and ORANGES and give the feeling of warmth.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They are also known as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ADVANCING COLOURS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because they appear CLOSER to the viewer than other colours.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e.g. If you painted you painted your bedroom in warm colours then it would seem warm but because they are also advancing colours the room would look smaller because the walls would appear closer to the viewer.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Rectangle 6"/>
          <p:cNvSpPr/>
          <p:nvPr/>
        </p:nvSpPr>
        <p:spPr>
          <a:xfrm>
            <a:off x="2643188" y="4000500"/>
            <a:ext cx="3857625" cy="250031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429000" y="4714875"/>
            <a:ext cx="2286000" cy="100012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286250" y="5214938"/>
            <a:ext cx="642938" cy="714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4357688" y="5286375"/>
            <a:ext cx="500062" cy="428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500563" y="5429250"/>
            <a:ext cx="214312" cy="28575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3786188" y="4857750"/>
            <a:ext cx="285750" cy="5715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a:stCxn id="12" idx="0"/>
            <a:endCxn id="12" idx="2"/>
          </p:cNvCxnSpPr>
          <p:nvPr/>
        </p:nvCxnSpPr>
        <p:spPr>
          <a:xfrm rot="16200000" flipH="1">
            <a:off x="3644107" y="5142706"/>
            <a:ext cx="571500" cy="1587"/>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12" idx="1"/>
            <a:endCxn id="12" idx="3"/>
          </p:cNvCxnSpPr>
          <p:nvPr/>
        </p:nvCxnSpPr>
        <p:spPr>
          <a:xfrm rot="10800000" flipH="1">
            <a:off x="3786188" y="5143500"/>
            <a:ext cx="285750" cy="1588"/>
          </a:xfrm>
          <a:prstGeom prst="line">
            <a:avLst/>
          </a:prstGeom>
        </p:spPr>
        <p:style>
          <a:lnRef idx="1">
            <a:schemeClr val="dk1"/>
          </a:lnRef>
          <a:fillRef idx="0">
            <a:schemeClr val="dk1"/>
          </a:fillRef>
          <a:effectRef idx="0">
            <a:schemeClr val="dk1"/>
          </a:effectRef>
          <a:fontRef idx="minor">
            <a:schemeClr val="tx1"/>
          </a:fontRef>
        </p:style>
      </p:cxnSp>
      <p:sp>
        <p:nvSpPr>
          <p:cNvPr id="15" name="Rectangle 14"/>
          <p:cNvSpPr/>
          <p:nvPr/>
        </p:nvSpPr>
        <p:spPr>
          <a:xfrm>
            <a:off x="5143500" y="4857750"/>
            <a:ext cx="285750" cy="5715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p:cNvCxnSpPr>
            <a:stCxn id="15" idx="0"/>
            <a:endCxn id="15" idx="2"/>
          </p:cNvCxnSpPr>
          <p:nvPr/>
        </p:nvCxnSpPr>
        <p:spPr>
          <a:xfrm rot="16200000" flipH="1">
            <a:off x="5001419" y="5142706"/>
            <a:ext cx="571500" cy="1588"/>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15" idx="1"/>
            <a:endCxn id="15" idx="3"/>
          </p:cNvCxnSpPr>
          <p:nvPr/>
        </p:nvCxnSpPr>
        <p:spPr>
          <a:xfrm rot="10800000" flipH="1">
            <a:off x="5143500" y="5143500"/>
            <a:ext cx="285750" cy="158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rot="10800000">
            <a:off x="2643188" y="4000500"/>
            <a:ext cx="785812" cy="714375"/>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rot="10800000">
            <a:off x="5643563" y="5715000"/>
            <a:ext cx="857250" cy="785813"/>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5715000" y="4000500"/>
            <a:ext cx="785813" cy="71437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rot="10800000" flipV="1">
            <a:off x="2714625" y="5715000"/>
            <a:ext cx="857250" cy="785813"/>
          </a:xfrm>
          <a:prstGeom prst="line">
            <a:avLst/>
          </a:prstGeom>
        </p:spPr>
        <p:style>
          <a:lnRef idx="1">
            <a:schemeClr val="dk1"/>
          </a:lnRef>
          <a:fillRef idx="0">
            <a:schemeClr val="dk1"/>
          </a:fillRef>
          <a:effectRef idx="0">
            <a:schemeClr val="dk1"/>
          </a:effectRef>
          <a:fontRef idx="minor">
            <a:schemeClr val="tx1"/>
          </a:fontRef>
        </p:style>
      </p:cxnSp>
      <p:sp>
        <p:nvSpPr>
          <p:cNvPr id="22" name="Flowchart: Manual Operation 21"/>
          <p:cNvSpPr/>
          <p:nvPr/>
        </p:nvSpPr>
        <p:spPr>
          <a:xfrm flipV="1">
            <a:off x="2643188" y="5715000"/>
            <a:ext cx="3857625" cy="785813"/>
          </a:xfrm>
          <a:prstGeom prst="flowChartManualOperati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344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5364"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5365"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Cool Colours</a:t>
            </a:r>
          </a:p>
        </p:txBody>
      </p:sp>
      <p:sp>
        <p:nvSpPr>
          <p:cNvPr id="15366" name="TextBox 32"/>
          <p:cNvSpPr txBox="1">
            <a:spLocks noChangeArrowheads="1"/>
          </p:cNvSpPr>
          <p:nvPr/>
        </p:nvSpPr>
        <p:spPr bwMode="auto">
          <a:xfrm>
            <a:off x="428625" y="1100138"/>
            <a:ext cx="75723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COOL COLOURS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are BLUES, VIOLETS and GREENS and give the feeling of cold. The opposite of warm colours.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They are also known as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RECEDING COLOURS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because they appear FURTHER AWAY from the viewer than other colours.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e.g. If you painted you painted your bedroom in cool colours then it would seem cold but because they are also receding colours, the room would look larger because the walls would appear further from the viewer.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Rectangle 6"/>
          <p:cNvSpPr/>
          <p:nvPr/>
        </p:nvSpPr>
        <p:spPr>
          <a:xfrm>
            <a:off x="2714625" y="3929063"/>
            <a:ext cx="3857625" cy="250031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500438" y="4643438"/>
            <a:ext cx="2286000" cy="1000125"/>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4357688" y="5143500"/>
            <a:ext cx="642937" cy="714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4429125" y="5214938"/>
            <a:ext cx="500063" cy="428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572000" y="5357813"/>
            <a:ext cx="214313" cy="28575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3857625" y="4786313"/>
            <a:ext cx="285750" cy="5715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Straight Connector 12"/>
          <p:cNvCxnSpPr>
            <a:stCxn id="12" idx="0"/>
            <a:endCxn id="12" idx="2"/>
          </p:cNvCxnSpPr>
          <p:nvPr/>
        </p:nvCxnSpPr>
        <p:spPr>
          <a:xfrm rot="16200000" flipH="1">
            <a:off x="3715544" y="5071269"/>
            <a:ext cx="571500" cy="158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12" idx="1"/>
            <a:endCxn id="12" idx="3"/>
          </p:cNvCxnSpPr>
          <p:nvPr/>
        </p:nvCxnSpPr>
        <p:spPr>
          <a:xfrm rot="10800000" flipH="1">
            <a:off x="3857625" y="5072063"/>
            <a:ext cx="285750" cy="1587"/>
          </a:xfrm>
          <a:prstGeom prst="line">
            <a:avLst/>
          </a:prstGeom>
        </p:spPr>
        <p:style>
          <a:lnRef idx="1">
            <a:schemeClr val="dk1"/>
          </a:lnRef>
          <a:fillRef idx="0">
            <a:schemeClr val="dk1"/>
          </a:fillRef>
          <a:effectRef idx="0">
            <a:schemeClr val="dk1"/>
          </a:effectRef>
          <a:fontRef idx="minor">
            <a:schemeClr val="tx1"/>
          </a:fontRef>
        </p:style>
      </p:cxnSp>
      <p:sp>
        <p:nvSpPr>
          <p:cNvPr id="15" name="Rectangle 14"/>
          <p:cNvSpPr/>
          <p:nvPr/>
        </p:nvSpPr>
        <p:spPr>
          <a:xfrm>
            <a:off x="5214938" y="4786313"/>
            <a:ext cx="285750" cy="5715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p:cNvCxnSpPr>
            <a:stCxn id="15" idx="0"/>
            <a:endCxn id="15" idx="2"/>
          </p:cNvCxnSpPr>
          <p:nvPr/>
        </p:nvCxnSpPr>
        <p:spPr>
          <a:xfrm rot="16200000" flipH="1">
            <a:off x="5072857" y="5071269"/>
            <a:ext cx="571500" cy="15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15" idx="1"/>
            <a:endCxn id="15" idx="3"/>
          </p:cNvCxnSpPr>
          <p:nvPr/>
        </p:nvCxnSpPr>
        <p:spPr>
          <a:xfrm rot="10800000" flipH="1">
            <a:off x="5214938" y="5072063"/>
            <a:ext cx="285750" cy="1587"/>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rot="10800000">
            <a:off x="2714625" y="3929063"/>
            <a:ext cx="785813" cy="714375"/>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rot="10800000">
            <a:off x="5715000" y="5643563"/>
            <a:ext cx="857250" cy="785812"/>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5786438" y="3929063"/>
            <a:ext cx="785812" cy="71437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rot="10800000" flipV="1">
            <a:off x="2786063" y="5643563"/>
            <a:ext cx="857250" cy="785812"/>
          </a:xfrm>
          <a:prstGeom prst="line">
            <a:avLst/>
          </a:prstGeom>
        </p:spPr>
        <p:style>
          <a:lnRef idx="1">
            <a:schemeClr val="dk1"/>
          </a:lnRef>
          <a:fillRef idx="0">
            <a:schemeClr val="dk1"/>
          </a:fillRef>
          <a:effectRef idx="0">
            <a:schemeClr val="dk1"/>
          </a:effectRef>
          <a:fontRef idx="minor">
            <a:schemeClr val="tx1"/>
          </a:fontRef>
        </p:style>
      </p:cxnSp>
      <p:sp>
        <p:nvSpPr>
          <p:cNvPr id="22" name="Flowchart: Manual Operation 21"/>
          <p:cNvSpPr/>
          <p:nvPr/>
        </p:nvSpPr>
        <p:spPr>
          <a:xfrm flipV="1">
            <a:off x="2714625" y="5643563"/>
            <a:ext cx="3857625" cy="785812"/>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68075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6388" name="TextBox 5"/>
          <p:cNvSpPr txBox="1">
            <a:spLocks noChangeArrowheads="1"/>
          </p:cNvSpPr>
          <p:nvPr/>
        </p:nvSpPr>
        <p:spPr bwMode="auto">
          <a:xfrm>
            <a:off x="2214563" y="2301875"/>
            <a:ext cx="4714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TONE, TINTS &amp; SHADES</a:t>
            </a:r>
          </a:p>
        </p:txBody>
      </p:sp>
      <p:sp>
        <p:nvSpPr>
          <p:cNvPr id="16389"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2539305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7412"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7413"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Flat Tone</a:t>
            </a:r>
          </a:p>
        </p:txBody>
      </p:sp>
      <p:sp>
        <p:nvSpPr>
          <p:cNvPr id="17414" name="TextBox 32"/>
          <p:cNvSpPr txBox="1">
            <a:spLocks noChangeArrowheads="1"/>
          </p:cNvSpPr>
          <p:nvPr/>
        </p:nvSpPr>
        <p:spPr bwMode="auto">
          <a:xfrm>
            <a:off x="428625" y="1100138"/>
            <a:ext cx="7929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TONE is the word we use to describe the STRENGTH or WEAKNESS of a colour.  Every colour has a huge range of tones grading from a very light and weak tone of the colour to a very dark and strong tone of the colour.</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415" name="TextBox 32"/>
          <p:cNvSpPr txBox="1">
            <a:spLocks noChangeArrowheads="1"/>
          </p:cNvSpPr>
          <p:nvPr/>
        </p:nvSpPr>
        <p:spPr bwMode="auto">
          <a:xfrm>
            <a:off x="428625" y="2286000"/>
            <a:ext cx="7929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FLAT TONE is were you have one colour ranging from light tones to dark tones but you can clearly see where the first tone ends and the next tone begins. </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7416" name="Picture 7" descr="tints tones shades.jpg"/>
          <p:cNvPicPr>
            <a:picLocks noChangeAspect="1"/>
          </p:cNvPicPr>
          <p:nvPr/>
        </p:nvPicPr>
        <p:blipFill>
          <a:blip r:embed="rId4">
            <a:extLst>
              <a:ext uri="{28A0092B-C50C-407E-A947-70E740481C1C}">
                <a14:useLocalDpi xmlns:a14="http://schemas.microsoft.com/office/drawing/2010/main" val="0"/>
              </a:ext>
            </a:extLst>
          </a:blip>
          <a:srcRect l="44476" b="83594"/>
          <a:stretch>
            <a:fillRect/>
          </a:stretch>
        </p:blipFill>
        <p:spPr bwMode="auto">
          <a:xfrm>
            <a:off x="1771650" y="3624263"/>
            <a:ext cx="55149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p:cNvSpPr txBox="1">
            <a:spLocks noChangeArrowheads="1"/>
          </p:cNvSpPr>
          <p:nvPr/>
        </p:nvSpPr>
        <p:spPr bwMode="auto">
          <a:xfrm>
            <a:off x="1928813" y="3143250"/>
            <a:ext cx="785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light</a:t>
            </a:r>
          </a:p>
        </p:txBody>
      </p:sp>
      <p:sp>
        <p:nvSpPr>
          <p:cNvPr id="17418" name="TextBox 11"/>
          <p:cNvSpPr txBox="1">
            <a:spLocks noChangeArrowheads="1"/>
          </p:cNvSpPr>
          <p:nvPr/>
        </p:nvSpPr>
        <p:spPr bwMode="auto">
          <a:xfrm>
            <a:off x="6500813" y="3143250"/>
            <a:ext cx="785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dark</a:t>
            </a:r>
          </a:p>
        </p:txBody>
      </p:sp>
      <p:cxnSp>
        <p:nvCxnSpPr>
          <p:cNvPr id="14" name="Straight Arrow Connector 13"/>
          <p:cNvCxnSpPr/>
          <p:nvPr/>
        </p:nvCxnSpPr>
        <p:spPr>
          <a:xfrm>
            <a:off x="2643188" y="3357563"/>
            <a:ext cx="3857625"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5684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8436"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8437"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Graded Tone</a:t>
            </a:r>
          </a:p>
        </p:txBody>
      </p:sp>
      <p:sp>
        <p:nvSpPr>
          <p:cNvPr id="18438" name="TextBox 32"/>
          <p:cNvSpPr txBox="1">
            <a:spLocks noChangeArrowheads="1"/>
          </p:cNvSpPr>
          <p:nvPr/>
        </p:nvSpPr>
        <p:spPr bwMode="auto">
          <a:xfrm>
            <a:off x="428625" y="1071563"/>
            <a:ext cx="7929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GRADED TONE is were you have one colour ranging from light tones to dark tones but you cannot clearly see where the first tone ends and the next tone begins. As the name suggests the colour gradually goes from light to dark. </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Rectangle 6"/>
          <p:cNvSpPr/>
          <p:nvPr/>
        </p:nvSpPr>
        <p:spPr>
          <a:xfrm>
            <a:off x="1785938" y="3500438"/>
            <a:ext cx="5500687"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892300" y="3643313"/>
            <a:ext cx="5287963" cy="857250"/>
          </a:xfrm>
          <a:prstGeom prst="rect">
            <a:avLst/>
          </a:prstGeom>
          <a:gradFill flip="none" rotWithShape="1">
            <a:gsLst>
              <a:gs pos="0">
                <a:srgbClr val="00B050"/>
              </a:gs>
              <a:gs pos="0">
                <a:srgbClr val="00B050"/>
              </a:gs>
              <a:gs pos="8000">
                <a:srgbClr val="00B050"/>
              </a:gs>
              <a:gs pos="100000">
                <a:schemeClr val="accent3">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892300" y="4714875"/>
            <a:ext cx="5287963" cy="857250"/>
          </a:xfrm>
          <a:prstGeom prst="rect">
            <a:avLst/>
          </a:prstGeom>
          <a:gradFill flip="none" rotWithShape="1">
            <a:gsLst>
              <a:gs pos="0">
                <a:srgbClr val="C00000"/>
              </a:gs>
              <a:gs pos="23000">
                <a:srgbClr val="FF0000">
                  <a:shade val="30000"/>
                  <a:satMod val="115000"/>
                </a:srgbClr>
              </a:gs>
              <a:gs pos="42000">
                <a:srgbClr val="C00000"/>
              </a:gs>
              <a:gs pos="96000">
                <a:schemeClr val="accent2">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442" name="TextBox 10"/>
          <p:cNvSpPr txBox="1">
            <a:spLocks noChangeArrowheads="1"/>
          </p:cNvSpPr>
          <p:nvPr/>
        </p:nvSpPr>
        <p:spPr bwMode="auto">
          <a:xfrm>
            <a:off x="1928813" y="3071813"/>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light</a:t>
            </a:r>
          </a:p>
        </p:txBody>
      </p:sp>
      <p:sp>
        <p:nvSpPr>
          <p:cNvPr id="18443" name="TextBox 11"/>
          <p:cNvSpPr txBox="1">
            <a:spLocks noChangeArrowheads="1"/>
          </p:cNvSpPr>
          <p:nvPr/>
        </p:nvSpPr>
        <p:spPr bwMode="auto">
          <a:xfrm>
            <a:off x="6500813" y="3071813"/>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dark</a:t>
            </a:r>
          </a:p>
        </p:txBody>
      </p:sp>
      <p:cxnSp>
        <p:nvCxnSpPr>
          <p:cNvPr id="13" name="Straight Arrow Connector 12"/>
          <p:cNvCxnSpPr/>
          <p:nvPr/>
        </p:nvCxnSpPr>
        <p:spPr>
          <a:xfrm>
            <a:off x="2571750" y="3286125"/>
            <a:ext cx="3857625"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8466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7F247E-B679-44E9-93C2-B2DD5EFB2B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FEE15661-B0F2-42AE-A75B-0999B2CF59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9558" y="484632"/>
            <a:ext cx="6711112"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2601995" y="788416"/>
            <a:ext cx="5942448" cy="1499616"/>
          </a:xfrm>
        </p:spPr>
        <p:txBody>
          <a:bodyPr>
            <a:normAutofit/>
          </a:bodyPr>
          <a:lstStyle/>
          <a:p>
            <a:r>
              <a:rPr lang="en-GB" sz="3200" dirty="0">
                <a:solidFill>
                  <a:srgbClr val="1CADE4"/>
                </a:solidFill>
              </a:rPr>
              <a:t>Learning intentions &amp; success criteria</a:t>
            </a:r>
          </a:p>
        </p:txBody>
      </p:sp>
      <p:sp>
        <p:nvSpPr>
          <p:cNvPr id="13" name="Rectangle 12">
            <a:extLst>
              <a:ext uri="{FF2B5EF4-FFF2-40B4-BE49-F238E27FC236}">
                <a16:creationId xmlns:a16="http://schemas.microsoft.com/office/drawing/2014/main" id="{354706C1-38B7-4C23-8749-906CB0DC8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364" y="484632"/>
            <a:ext cx="1596699"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cxnSp>
        <p:nvCxnSpPr>
          <p:cNvPr id="15" name="Straight Connector 14">
            <a:extLst>
              <a:ext uri="{FF2B5EF4-FFF2-40B4-BE49-F238E27FC236}">
                <a16:creationId xmlns:a16="http://schemas.microsoft.com/office/drawing/2014/main" id="{CD161189-7A5B-4B2B-93DC-7771029947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053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2601995" y="2132856"/>
            <a:ext cx="5942448" cy="3910960"/>
          </a:xfrm>
        </p:spPr>
        <p:txBody>
          <a:bodyPr>
            <a:normAutofit/>
          </a:bodyPr>
          <a:lstStyle/>
          <a:p>
            <a:pPr marL="0" indent="0">
              <a:buNone/>
            </a:pPr>
            <a:r>
              <a:rPr lang="en-GB" sz="2400" dirty="0">
                <a:solidFill>
                  <a:srgbClr val="FFFFFF"/>
                </a:solidFill>
              </a:rPr>
              <a:t>Learning Intentions</a:t>
            </a:r>
          </a:p>
          <a:p>
            <a:pPr>
              <a:buFont typeface="Arial" panose="020B0604020202020204" pitchFamily="34" charset="0"/>
              <a:buChar char="•"/>
            </a:pPr>
            <a:r>
              <a:rPr lang="en-GB" sz="1600" dirty="0">
                <a:solidFill>
                  <a:srgbClr val="FFFFFF"/>
                </a:solidFill>
              </a:rPr>
              <a:t> </a:t>
            </a:r>
            <a:r>
              <a:rPr lang="en-GB" sz="1600" dirty="0" smtClean="0">
                <a:solidFill>
                  <a:srgbClr val="FFFFFF"/>
                </a:solidFill>
              </a:rPr>
              <a:t>Introduction to colour theory and pencil rendering. </a:t>
            </a:r>
            <a:endParaRPr lang="en-GB" sz="1600" dirty="0">
              <a:solidFill>
                <a:srgbClr val="FFFFFF"/>
              </a:solidFill>
            </a:endParaRPr>
          </a:p>
          <a:p>
            <a:pPr marL="0" indent="0">
              <a:buNone/>
            </a:pPr>
            <a:endParaRPr lang="en-GB" sz="1600" dirty="0" smtClean="0">
              <a:solidFill>
                <a:srgbClr val="FFFFFF"/>
              </a:solidFill>
            </a:endParaRPr>
          </a:p>
          <a:p>
            <a:pPr marL="0" indent="0">
              <a:buNone/>
            </a:pPr>
            <a:endParaRPr lang="en-GB" sz="1600" dirty="0">
              <a:solidFill>
                <a:srgbClr val="FFFFFF"/>
              </a:solidFill>
            </a:endParaRPr>
          </a:p>
          <a:p>
            <a:pPr marL="0" indent="0">
              <a:buNone/>
            </a:pPr>
            <a:r>
              <a:rPr lang="en-GB" sz="2400" dirty="0">
                <a:solidFill>
                  <a:srgbClr val="FFFFFF"/>
                </a:solidFill>
              </a:rPr>
              <a:t>Success Criteria</a:t>
            </a:r>
          </a:p>
          <a:p>
            <a:pPr>
              <a:buFont typeface="Arial" panose="020B0604020202020204" pitchFamily="34" charset="0"/>
              <a:buChar char="•"/>
            </a:pPr>
            <a:r>
              <a:rPr lang="en-GB" sz="1600" dirty="0">
                <a:solidFill>
                  <a:srgbClr val="FFFFFF"/>
                </a:solidFill>
              </a:rPr>
              <a:t> </a:t>
            </a:r>
            <a:r>
              <a:rPr lang="en-GB" sz="1600" dirty="0" smtClean="0">
                <a:solidFill>
                  <a:srgbClr val="FFFFFF"/>
                </a:solidFill>
              </a:rPr>
              <a:t>I understand and can explain the difference between primary, secondary and tertiary colours. </a:t>
            </a:r>
          </a:p>
          <a:p>
            <a:pPr>
              <a:buFont typeface="Arial" panose="020B0604020202020204" pitchFamily="34" charset="0"/>
              <a:buChar char="•"/>
            </a:pPr>
            <a:r>
              <a:rPr lang="en-GB" sz="1600" dirty="0" smtClean="0">
                <a:solidFill>
                  <a:srgbClr val="FFFFFF"/>
                </a:solidFill>
              </a:rPr>
              <a:t>I understand and can explain the different terms used to describe colour theory, such as advancing, receding, tint, tone and mood. </a:t>
            </a:r>
            <a:endParaRPr lang="en-GB" sz="1600" dirty="0">
              <a:solidFill>
                <a:srgbClr val="FFFFFF"/>
              </a:solidFill>
            </a:endParaRPr>
          </a:p>
          <a:p>
            <a:pPr marL="0" indent="0">
              <a:buNone/>
            </a:pPr>
            <a:endParaRPr lang="en-GB" sz="1600" dirty="0">
              <a:solidFill>
                <a:srgbClr val="FFFFFF"/>
              </a:solidFill>
            </a:endParaRPr>
          </a:p>
          <a:p>
            <a:endParaRPr lang="en-GB" sz="1600" dirty="0">
              <a:solidFill>
                <a:srgbClr val="FFFFFF"/>
              </a:solidFill>
            </a:endParaRPr>
          </a:p>
          <a:p>
            <a:pPr marL="0" indent="0">
              <a:buNone/>
            </a:pPr>
            <a:endParaRPr lang="en-GB" sz="1600" dirty="0">
              <a:solidFill>
                <a:srgbClr val="FFFFFF"/>
              </a:solidFill>
            </a:endParaRPr>
          </a:p>
          <a:p>
            <a:pPr marL="342900" indent="-342900">
              <a:buFont typeface="+mj-lt"/>
              <a:buAutoNum type="arabicPeriod"/>
            </a:pPr>
            <a:endParaRPr lang="en-GB" dirty="0">
              <a:solidFill>
                <a:srgbClr val="FFFFFF"/>
              </a:solidFill>
            </a:endParaRPr>
          </a:p>
          <a:p>
            <a:pPr marL="0" indent="0">
              <a:buNone/>
            </a:pPr>
            <a:endParaRPr lang="en-GB" sz="1500" dirty="0">
              <a:solidFill>
                <a:srgbClr val="FFFFFF"/>
              </a:solidFill>
            </a:endParaRPr>
          </a:p>
          <a:p>
            <a:pPr marL="0" indent="0">
              <a:buNone/>
            </a:pPr>
            <a:endParaRPr lang="en-GB" sz="1500" dirty="0">
              <a:solidFill>
                <a:srgbClr val="FFFFFF"/>
              </a:solidFill>
            </a:endParaRPr>
          </a:p>
        </p:txBody>
      </p:sp>
      <p:pic>
        <p:nvPicPr>
          <p:cNvPr id="12" name="Graphic 11" descr="Aspiration">
            <a:extLst>
              <a:ext uri="{FF2B5EF4-FFF2-40B4-BE49-F238E27FC236}">
                <a16:creationId xmlns:a16="http://schemas.microsoft.com/office/drawing/2014/main" id="{CA9FAC00-E1C3-4EA4-9032-BF3182618E7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22107" y="4437112"/>
            <a:ext cx="914400" cy="914400"/>
          </a:xfrm>
          <a:prstGeom prst="rect">
            <a:avLst/>
          </a:prstGeom>
        </p:spPr>
      </p:pic>
      <p:pic>
        <p:nvPicPr>
          <p:cNvPr id="14" name="Graphic 13" descr="Idea">
            <a:extLst>
              <a:ext uri="{FF2B5EF4-FFF2-40B4-BE49-F238E27FC236}">
                <a16:creationId xmlns:a16="http://schemas.microsoft.com/office/drawing/2014/main" id="{04AE441F-285A-4F28-9973-C22D72BE5C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22107" y="2484790"/>
            <a:ext cx="914400" cy="914400"/>
          </a:xfrm>
          <a:prstGeom prst="rect">
            <a:avLst/>
          </a:prstGeom>
        </p:spPr>
      </p:pic>
    </p:spTree>
    <p:extLst>
      <p:ext uri="{BB962C8B-B14F-4D97-AF65-F5344CB8AC3E}">
        <p14:creationId xmlns:p14="http://schemas.microsoft.com/office/powerpoint/2010/main" val="258300438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9460"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19461"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Tints &amp; Shades</a:t>
            </a:r>
          </a:p>
        </p:txBody>
      </p:sp>
      <p:sp>
        <p:nvSpPr>
          <p:cNvPr id="19462" name="TextBox 32"/>
          <p:cNvSpPr txBox="1">
            <a:spLocks noChangeArrowheads="1"/>
          </p:cNvSpPr>
          <p:nvPr/>
        </p:nvSpPr>
        <p:spPr bwMode="auto">
          <a:xfrm>
            <a:off x="428625" y="1220788"/>
            <a:ext cx="835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TINTS</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and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SHADES</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are used to create yet more colours, and are generally used by designers to create different moods.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9463" name="TextBox 32"/>
          <p:cNvSpPr txBox="1">
            <a:spLocks noChangeArrowheads="1"/>
          </p:cNvSpPr>
          <p:nvPr/>
        </p:nvSpPr>
        <p:spPr bwMode="auto">
          <a:xfrm>
            <a:off x="1357313" y="2357438"/>
            <a:ext cx="2500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TINT</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is created by adding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WHITE</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to a colour.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9464" name="TextBox 32"/>
          <p:cNvSpPr txBox="1">
            <a:spLocks noChangeArrowheads="1"/>
          </p:cNvSpPr>
          <p:nvPr/>
        </p:nvSpPr>
        <p:spPr bwMode="auto">
          <a:xfrm>
            <a:off x="5214938" y="2357438"/>
            <a:ext cx="2500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SHADE</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is created by adding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BLACK</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 to a colour. </a:t>
            </a:r>
            <a:endPar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9465" name="Picture 8" descr="tints tones shades.jpg"/>
          <p:cNvPicPr>
            <a:picLocks noChangeAspect="1"/>
          </p:cNvPicPr>
          <p:nvPr/>
        </p:nvPicPr>
        <p:blipFill>
          <a:blip r:embed="rId4">
            <a:extLst>
              <a:ext uri="{28A0092B-C50C-407E-A947-70E740481C1C}">
                <a14:useLocalDpi xmlns:a14="http://schemas.microsoft.com/office/drawing/2010/main" val="0"/>
              </a:ext>
            </a:extLst>
          </a:blip>
          <a:srcRect l="16406" r="42188" b="46686"/>
          <a:stretch>
            <a:fillRect/>
          </a:stretch>
        </p:blipFill>
        <p:spPr bwMode="auto">
          <a:xfrm>
            <a:off x="1000125" y="3500438"/>
            <a:ext cx="284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9" descr="tints tones shades.jpg"/>
          <p:cNvPicPr>
            <a:picLocks noChangeAspect="1"/>
          </p:cNvPicPr>
          <p:nvPr/>
        </p:nvPicPr>
        <p:blipFill>
          <a:blip r:embed="rId5">
            <a:extLst>
              <a:ext uri="{28A0092B-C50C-407E-A947-70E740481C1C}">
                <a14:useLocalDpi xmlns:a14="http://schemas.microsoft.com/office/drawing/2010/main" val="0"/>
              </a:ext>
            </a:extLst>
          </a:blip>
          <a:srcRect l="57813" t="2209" r="781" b="45581"/>
          <a:stretch>
            <a:fillRect/>
          </a:stretch>
        </p:blipFill>
        <p:spPr bwMode="auto">
          <a:xfrm>
            <a:off x="5187950" y="3500438"/>
            <a:ext cx="28844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170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0484" name="TextBox 5"/>
          <p:cNvSpPr txBox="1">
            <a:spLocks noChangeArrowheads="1"/>
          </p:cNvSpPr>
          <p:nvPr/>
        </p:nvSpPr>
        <p:spPr bwMode="auto">
          <a:xfrm>
            <a:off x="2214563" y="2301875"/>
            <a:ext cx="52149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&amp; COMMUNICATION</a:t>
            </a:r>
          </a:p>
        </p:txBody>
      </p:sp>
      <p:sp>
        <p:nvSpPr>
          <p:cNvPr id="20485"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97151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1508"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21509"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Function</a:t>
            </a:r>
          </a:p>
        </p:txBody>
      </p:sp>
      <p:sp>
        <p:nvSpPr>
          <p:cNvPr id="21510" name="TextBox 32"/>
          <p:cNvSpPr txBox="1">
            <a:spLocks noChangeArrowheads="1"/>
          </p:cNvSpPr>
          <p:nvPr/>
        </p:nvSpPr>
        <p:spPr bwMode="auto">
          <a:xfrm>
            <a:off x="642938" y="1314450"/>
            <a:ext cx="6357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Colour is used widely in the world of communication  e.g.</a:t>
            </a:r>
          </a:p>
        </p:txBody>
      </p:sp>
      <p:sp>
        <p:nvSpPr>
          <p:cNvPr id="21511" name="TextBox 32"/>
          <p:cNvSpPr txBox="1">
            <a:spLocks noChangeArrowheads="1"/>
          </p:cNvSpPr>
          <p:nvPr/>
        </p:nvSpPr>
        <p:spPr bwMode="auto">
          <a:xfrm>
            <a:off x="500063" y="2022475"/>
            <a:ext cx="55721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As symbols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FLAGS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 give instructions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TRAFFIC LIGHTS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 show a group identity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IN TEAM COLOURS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 organise and identify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COLOUR CODING</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 promote businesses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COMPANY LOGOS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 promote sales e.g.</a:t>
            </a:r>
            <a:r>
              <a:rPr kumimoji="0" lang="en-GB" altLang="en-US" sz="2000" b="0" i="0" u="none" strike="noStrike" kern="1200" cap="none" spc="0" normalizeH="0" noProof="0" dirty="0" smtClean="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PACKAGING COLOURS</a:t>
            </a:r>
          </a:p>
        </p:txBody>
      </p:sp>
    </p:spTree>
    <p:extLst>
      <p:ext uri="{BB962C8B-B14F-4D97-AF65-F5344CB8AC3E}">
        <p14:creationId xmlns:p14="http://schemas.microsoft.com/office/powerpoint/2010/main" val="3024778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2532"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22533" name="TextBox 5"/>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&amp; Moods</a:t>
            </a:r>
          </a:p>
        </p:txBody>
      </p:sp>
      <p:sp>
        <p:nvSpPr>
          <p:cNvPr id="22534" name="TextBox 32"/>
          <p:cNvSpPr txBox="1">
            <a:spLocks noChangeArrowheads="1"/>
          </p:cNvSpPr>
          <p:nvPr/>
        </p:nvSpPr>
        <p:spPr bwMode="auto">
          <a:xfrm>
            <a:off x="642938" y="1143000"/>
            <a:ext cx="7715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Different colours can create different moods and feelings. Designers take time in choosing the right colour schemes for each different project that they are working on, so as to select the right colours that will convey the atmosphere they want to create.</a:t>
            </a:r>
          </a:p>
        </p:txBody>
      </p:sp>
      <p:sp>
        <p:nvSpPr>
          <p:cNvPr id="22535" name="TextBox 32"/>
          <p:cNvSpPr txBox="1">
            <a:spLocks noChangeArrowheads="1"/>
          </p:cNvSpPr>
          <p:nvPr/>
        </p:nvSpPr>
        <p:spPr bwMode="auto">
          <a:xfrm>
            <a:off x="1214438" y="2500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RED</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6" name="TextBox 32"/>
          <p:cNvSpPr txBox="1">
            <a:spLocks noChangeArrowheads="1"/>
          </p:cNvSpPr>
          <p:nvPr/>
        </p:nvSpPr>
        <p:spPr bwMode="auto">
          <a:xfrm>
            <a:off x="4929188" y="2500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ORANGE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2537" name="TextBox 32"/>
          <p:cNvSpPr txBox="1">
            <a:spLocks noChangeArrowheads="1"/>
          </p:cNvSpPr>
          <p:nvPr/>
        </p:nvSpPr>
        <p:spPr bwMode="auto">
          <a:xfrm>
            <a:off x="1214438" y="5429250"/>
            <a:ext cx="3214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Warm, exciting, vibrant, passionate, dangerous, active, revolutionary, aggressive, courageous, festive</a:t>
            </a:r>
          </a:p>
        </p:txBody>
      </p:sp>
      <p:sp>
        <p:nvSpPr>
          <p:cNvPr id="22538" name="TextBox 32"/>
          <p:cNvSpPr txBox="1">
            <a:spLocks noChangeArrowheads="1"/>
          </p:cNvSpPr>
          <p:nvPr/>
        </p:nvSpPr>
        <p:spPr bwMode="auto">
          <a:xfrm>
            <a:off x="4929188" y="5429250"/>
            <a:ext cx="321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Warm, happy, sunny, appetising, energy</a:t>
            </a:r>
          </a:p>
        </p:txBody>
      </p:sp>
      <p:pic>
        <p:nvPicPr>
          <p:cNvPr id="22539" name="Picture 12" descr="red-rose-si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000375"/>
            <a:ext cx="35004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4" descr="big-orange-sun-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1563" y="2963863"/>
            <a:ext cx="33337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237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3556"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23557" name="TextBox 8"/>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&amp; Moods</a:t>
            </a:r>
          </a:p>
        </p:txBody>
      </p:sp>
      <p:sp>
        <p:nvSpPr>
          <p:cNvPr id="23558" name="TextBox 32"/>
          <p:cNvSpPr txBox="1">
            <a:spLocks noChangeArrowheads="1"/>
          </p:cNvSpPr>
          <p:nvPr/>
        </p:nvSpPr>
        <p:spPr bwMode="auto">
          <a:xfrm>
            <a:off x="1285875" y="1357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YELLOW</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559" name="TextBox 32"/>
          <p:cNvSpPr txBox="1">
            <a:spLocks noChangeArrowheads="1"/>
          </p:cNvSpPr>
          <p:nvPr/>
        </p:nvSpPr>
        <p:spPr bwMode="auto">
          <a:xfrm>
            <a:off x="4786313" y="1357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GREEN</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560" name="TextBox 32"/>
          <p:cNvSpPr txBox="1">
            <a:spLocks noChangeArrowheads="1"/>
          </p:cNvSpPr>
          <p:nvPr/>
        </p:nvSpPr>
        <p:spPr bwMode="auto">
          <a:xfrm>
            <a:off x="1214438" y="4572000"/>
            <a:ext cx="321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Warm, happy, sunny, lively, cheerful, glowing, sparkling, bright</a:t>
            </a:r>
          </a:p>
        </p:txBody>
      </p:sp>
      <p:sp>
        <p:nvSpPr>
          <p:cNvPr id="23561" name="TextBox 32"/>
          <p:cNvSpPr txBox="1">
            <a:spLocks noChangeArrowheads="1"/>
          </p:cNvSpPr>
          <p:nvPr/>
        </p:nvSpPr>
        <p:spPr bwMode="auto">
          <a:xfrm>
            <a:off x="4857750" y="4500563"/>
            <a:ext cx="3214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Cool, restful, natural, safe, calm, soothing, fresh, clean, quiet, informal</a:t>
            </a:r>
          </a:p>
        </p:txBody>
      </p:sp>
      <p:pic>
        <p:nvPicPr>
          <p:cNvPr id="23562" name="Picture 12" descr="2725362014_8c6380b9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928813"/>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4" descr="2710224364_d776c2727f.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006600"/>
            <a:ext cx="3357562" cy="2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67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4580"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24581" name="TextBox 8"/>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&amp; Moods</a:t>
            </a:r>
          </a:p>
        </p:txBody>
      </p:sp>
      <p:sp>
        <p:nvSpPr>
          <p:cNvPr id="24582" name="TextBox 32"/>
          <p:cNvSpPr txBox="1">
            <a:spLocks noChangeArrowheads="1"/>
          </p:cNvSpPr>
          <p:nvPr/>
        </p:nvSpPr>
        <p:spPr bwMode="auto">
          <a:xfrm>
            <a:off x="1285875" y="1357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BLUE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83" name="TextBox 32"/>
          <p:cNvSpPr txBox="1">
            <a:spLocks noChangeArrowheads="1"/>
          </p:cNvSpPr>
          <p:nvPr/>
        </p:nvSpPr>
        <p:spPr bwMode="auto">
          <a:xfrm>
            <a:off x="4857750" y="1357313"/>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PURPLE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84" name="TextBox 32"/>
          <p:cNvSpPr txBox="1">
            <a:spLocks noChangeArrowheads="1"/>
          </p:cNvSpPr>
          <p:nvPr/>
        </p:nvSpPr>
        <p:spPr bwMode="auto">
          <a:xfrm>
            <a:off x="1214438" y="4572000"/>
            <a:ext cx="321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Cool, elegant, sophisticated, heavenly, formal, classy, pure</a:t>
            </a:r>
          </a:p>
        </p:txBody>
      </p:sp>
      <p:sp>
        <p:nvSpPr>
          <p:cNvPr id="24585" name="TextBox 32"/>
          <p:cNvSpPr txBox="1">
            <a:spLocks noChangeArrowheads="1"/>
          </p:cNvSpPr>
          <p:nvPr/>
        </p:nvSpPr>
        <p:spPr bwMode="auto">
          <a:xfrm>
            <a:off x="4786313" y="4572000"/>
            <a:ext cx="3214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Rich, pompous, regal, solitary</a:t>
            </a:r>
          </a:p>
        </p:txBody>
      </p:sp>
      <p:pic>
        <p:nvPicPr>
          <p:cNvPr id="24586" name="Picture 12" descr="blue_1024.jpg"/>
          <p:cNvPicPr>
            <a:picLocks noChangeAspect="1"/>
          </p:cNvPicPr>
          <p:nvPr/>
        </p:nvPicPr>
        <p:blipFill>
          <a:blip r:embed="rId4">
            <a:extLst>
              <a:ext uri="{28A0092B-C50C-407E-A947-70E740481C1C}">
                <a14:useLocalDpi xmlns:a14="http://schemas.microsoft.com/office/drawing/2010/main" val="0"/>
              </a:ext>
            </a:extLst>
          </a:blip>
          <a:srcRect r="5469" b="14583"/>
          <a:stretch>
            <a:fillRect/>
          </a:stretch>
        </p:blipFill>
        <p:spPr bwMode="auto">
          <a:xfrm>
            <a:off x="642938" y="1857375"/>
            <a:ext cx="38512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3" descr="Satin_Purple_jp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1857375"/>
            <a:ext cx="39258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84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857250" y="6642100"/>
            <a:ext cx="8001000" cy="1588"/>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25604"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25605" name="TextBox 8"/>
          <p:cNvSpPr txBox="1">
            <a:spLocks noChangeArrowheads="1"/>
          </p:cNvSpPr>
          <p:nvPr/>
        </p:nvSpPr>
        <p:spPr bwMode="auto">
          <a:xfrm>
            <a:off x="2643188" y="357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Colour &amp; Moods</a:t>
            </a:r>
          </a:p>
        </p:txBody>
      </p:sp>
      <p:sp>
        <p:nvSpPr>
          <p:cNvPr id="25606" name="TextBox 32"/>
          <p:cNvSpPr txBox="1">
            <a:spLocks noChangeArrowheads="1"/>
          </p:cNvSpPr>
          <p:nvPr/>
        </p:nvSpPr>
        <p:spPr bwMode="auto">
          <a:xfrm>
            <a:off x="1285875" y="1357313"/>
            <a:ext cx="1500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NEUTRALS</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7" name="TextBox 32"/>
          <p:cNvSpPr txBox="1">
            <a:spLocks noChangeArrowheads="1"/>
          </p:cNvSpPr>
          <p:nvPr/>
        </p:nvSpPr>
        <p:spPr bwMode="auto">
          <a:xfrm>
            <a:off x="4786313" y="1357313"/>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BLACK &amp; WHITE</a:t>
            </a: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5608" name="TextBox 32"/>
          <p:cNvSpPr txBox="1">
            <a:spLocks noChangeArrowheads="1"/>
          </p:cNvSpPr>
          <p:nvPr/>
        </p:nvSpPr>
        <p:spPr bwMode="auto">
          <a:xfrm>
            <a:off x="1285875" y="4714875"/>
            <a:ext cx="3214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GREYS : natural, restful, calm, elegant, dignified, comfortable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BROWNS: natural, earthy, safe, reliable, good</a:t>
            </a:r>
          </a:p>
        </p:txBody>
      </p:sp>
      <p:sp>
        <p:nvSpPr>
          <p:cNvPr id="25609" name="TextBox 32"/>
          <p:cNvSpPr txBox="1">
            <a:spLocks noChangeArrowheads="1"/>
          </p:cNvSpPr>
          <p:nvPr/>
        </p:nvSpPr>
        <p:spPr bwMode="auto">
          <a:xfrm>
            <a:off x="4857750" y="4786313"/>
            <a:ext cx="3214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Dramatic, elegant, stylish, sophisticated, pure, opposing, contrasting, clean</a:t>
            </a:r>
          </a:p>
        </p:txBody>
      </p:sp>
      <p:pic>
        <p:nvPicPr>
          <p:cNvPr id="25610" name="Picture 12" descr="neutral11_23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857375"/>
            <a:ext cx="264318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Gallery-Black-and-white-a-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1857375"/>
            <a:ext cx="411003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120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rendering</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Rendering is the process of adding tone and shade to a 2D drawing in order to make it look 3D. </a:t>
            </a:r>
          </a:p>
          <a:p>
            <a:pPr marL="0" indent="0">
              <a:buNone/>
            </a:pPr>
            <a:r>
              <a:rPr lang="en-GB" dirty="0" smtClean="0">
                <a:solidFill>
                  <a:srgbClr val="FFFFFF"/>
                </a:solidFill>
              </a:rPr>
              <a:t>Rendering is concerned with adding a sense of realism to a drawing, considering light, shade and texture. </a:t>
            </a:r>
          </a:p>
          <a:p>
            <a:pPr marL="0" indent="0">
              <a:buNone/>
            </a:pPr>
            <a:r>
              <a:rPr lang="en-GB" dirty="0" smtClean="0">
                <a:solidFill>
                  <a:srgbClr val="FFFFFF"/>
                </a:solidFill>
              </a:rPr>
              <a:t>By using coloured pencils and considering where the light source is coming from, we can turn flat objects on the page stand out and looking more realistic. </a:t>
            </a:r>
            <a:endParaRPr lang="en-GB" dirty="0">
              <a:solidFill>
                <a:srgbClr val="FFFFFF"/>
              </a:solidFill>
            </a:endParaRPr>
          </a:p>
        </p:txBody>
      </p:sp>
      <p:pic>
        <p:nvPicPr>
          <p:cNvPr id="37890" name="Picture 2" descr="https://mir-s3-cdn-cf.behance.net/project_modules/max_1200/db94a723357237.563228575c840.jpg"/>
          <p:cNvPicPr>
            <a:picLocks noChangeAspect="1" noChangeArrowheads="1"/>
          </p:cNvPicPr>
          <p:nvPr/>
        </p:nvPicPr>
        <p:blipFill rotWithShape="1">
          <a:blip r:embed="rId2">
            <a:extLst>
              <a:ext uri="{28A0092B-C50C-407E-A947-70E740481C1C}">
                <a14:useLocalDpi xmlns:a14="http://schemas.microsoft.com/office/drawing/2010/main" val="0"/>
              </a:ext>
            </a:extLst>
          </a:blip>
          <a:srcRect l="20618" r="30935"/>
          <a:stretch/>
        </p:blipFill>
        <p:spPr bwMode="auto">
          <a:xfrm>
            <a:off x="4067944" y="-13997"/>
            <a:ext cx="5076056" cy="712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74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Tone boxes</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You will learn to apply two types of tone:</a:t>
            </a:r>
          </a:p>
          <a:p>
            <a:pPr marL="0" indent="0">
              <a:buNone/>
            </a:pPr>
            <a:r>
              <a:rPr lang="en-GB" dirty="0" smtClean="0">
                <a:solidFill>
                  <a:srgbClr val="FFFFFF"/>
                </a:solidFill>
              </a:rPr>
              <a:t>FLAT TONE (for flat surfaces). </a:t>
            </a:r>
          </a:p>
          <a:p>
            <a:pPr marL="0" indent="0">
              <a:buNone/>
            </a:pPr>
            <a:r>
              <a:rPr lang="en-GB" dirty="0" smtClean="0">
                <a:solidFill>
                  <a:srgbClr val="FFFFFF"/>
                </a:solidFill>
              </a:rPr>
              <a:t>GRADED TONE (for curved surfaces). </a:t>
            </a:r>
            <a:endParaRPr lang="en-GB" dirty="0">
              <a:solidFill>
                <a:srgbClr val="FFFFFF"/>
              </a:solidFill>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8263" t="31100" r="15350" b="34250"/>
          <a:stretch/>
        </p:blipFill>
        <p:spPr>
          <a:xfrm>
            <a:off x="4139952" y="2600908"/>
            <a:ext cx="4868177" cy="1656184"/>
          </a:xfrm>
          <a:prstGeom prst="rect">
            <a:avLst/>
          </a:prstGeom>
        </p:spPr>
      </p:pic>
    </p:spTree>
    <p:extLst>
      <p:ext uri="{BB962C8B-B14F-4D97-AF65-F5344CB8AC3E}">
        <p14:creationId xmlns:p14="http://schemas.microsoft.com/office/powerpoint/2010/main" val="75224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Tone boxes</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Shading a tone box lets you practise applying tone. Always use a sharp, soft 2B or coloured pencil for shading. </a:t>
            </a:r>
          </a:p>
          <a:p>
            <a:pPr marL="0" indent="0">
              <a:buNone/>
            </a:pPr>
            <a:r>
              <a:rPr lang="en-GB" dirty="0" smtClean="0">
                <a:solidFill>
                  <a:srgbClr val="FFFFFF"/>
                </a:solidFill>
              </a:rPr>
              <a:t>Make broad pencil stroke. </a:t>
            </a:r>
          </a:p>
          <a:p>
            <a:pPr marL="0" indent="0">
              <a:buNone/>
            </a:pPr>
            <a:r>
              <a:rPr lang="en-GB" dirty="0" smtClean="0">
                <a:solidFill>
                  <a:srgbClr val="FFFFFF"/>
                </a:solidFill>
              </a:rPr>
              <a:t>Light tones need light pressure. </a:t>
            </a:r>
          </a:p>
          <a:p>
            <a:pPr marL="0" indent="0">
              <a:buNone/>
            </a:pPr>
            <a:r>
              <a:rPr lang="en-GB" dirty="0" smtClean="0">
                <a:solidFill>
                  <a:srgbClr val="FFFFFF"/>
                </a:solidFill>
              </a:rPr>
              <a:t>Dark tones need more pressure or repeated strokes. </a:t>
            </a:r>
            <a:endParaRPr lang="en-GB" dirty="0">
              <a:solidFill>
                <a:srgbClr val="FFFFFF"/>
              </a:solidFill>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326" t="36350" r="5901" b="26900"/>
          <a:stretch/>
        </p:blipFill>
        <p:spPr>
          <a:xfrm>
            <a:off x="4211960" y="2950431"/>
            <a:ext cx="4679001" cy="1436535"/>
          </a:xfrm>
          <a:prstGeom prst="rect">
            <a:avLst/>
          </a:prstGeom>
        </p:spPr>
      </p:pic>
    </p:spTree>
    <p:extLst>
      <p:ext uri="{BB962C8B-B14F-4D97-AF65-F5344CB8AC3E}">
        <p14:creationId xmlns:p14="http://schemas.microsoft.com/office/powerpoint/2010/main" val="1997682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9552" y="1916832"/>
            <a:ext cx="5942012" cy="1498600"/>
          </a:xfrm>
        </p:spPr>
        <p:txBody>
          <a:bodyPr>
            <a:normAutofit/>
          </a:bodyPr>
          <a:lstStyle/>
          <a:p>
            <a:r>
              <a:rPr lang="en-GB" sz="3200" dirty="0" smtClean="0">
                <a:solidFill>
                  <a:srgbClr val="FFFFFF"/>
                </a:solidFill>
              </a:rPr>
              <a:t>Colour theory</a:t>
            </a:r>
            <a:endParaRPr lang="en-GB" dirty="0">
              <a:solidFill>
                <a:srgbClr val="1CADE4"/>
              </a:solidFill>
            </a:endParaRPr>
          </a:p>
        </p:txBody>
      </p:sp>
      <p:sp>
        <p:nvSpPr>
          <p:cNvPr id="2" name="Content Placeholder 1"/>
          <p:cNvSpPr>
            <a:spLocks noGrp="1"/>
          </p:cNvSpPr>
          <p:nvPr>
            <p:ph idx="4294967295"/>
          </p:nvPr>
        </p:nvSpPr>
        <p:spPr>
          <a:xfrm>
            <a:off x="539552" y="3140968"/>
            <a:ext cx="4824536" cy="2975868"/>
          </a:xfrm>
        </p:spPr>
        <p:txBody>
          <a:bodyPr>
            <a:normAutofit lnSpcReduction="10000"/>
          </a:bodyPr>
          <a:lstStyle/>
          <a:p>
            <a:pPr marL="0" indent="0">
              <a:buNone/>
            </a:pPr>
            <a:r>
              <a:rPr lang="en-GB" dirty="0" smtClean="0">
                <a:solidFill>
                  <a:srgbClr val="FFFFFF"/>
                </a:solidFill>
              </a:rPr>
              <a:t>Colour theory is both the science and art of using colour. It explains how humans perceive colour, and the visual effects of how colours mix, match or contrast with each other. </a:t>
            </a:r>
          </a:p>
          <a:p>
            <a:pPr marL="0" indent="0">
              <a:buNone/>
            </a:pPr>
            <a:r>
              <a:rPr lang="en-GB" dirty="0" smtClean="0">
                <a:solidFill>
                  <a:srgbClr val="FFFFFF"/>
                </a:solidFill>
              </a:rPr>
              <a:t>We will be using colour theory throughout graphic communication, particularly later on in the desktop publishing unit. </a:t>
            </a:r>
            <a:endParaRPr lang="en-GB" dirty="0">
              <a:solidFill>
                <a:srgbClr val="FFFFFF"/>
              </a:solidFill>
            </a:endParaRPr>
          </a:p>
          <a:p>
            <a:pPr marL="0" indent="0">
              <a:buNone/>
            </a:pPr>
            <a:r>
              <a:rPr lang="en-GB" dirty="0" smtClean="0">
                <a:solidFill>
                  <a:srgbClr val="FFFFFF"/>
                </a:solidFill>
              </a:rPr>
              <a:t>In colour theory, colours are organised on a colour wheel and grouped into different categories. </a:t>
            </a:r>
            <a:endParaRPr lang="en-GB" sz="1800" dirty="0">
              <a:solidFill>
                <a:srgbClr val="FFFFFF"/>
              </a:solidFill>
            </a:endParaRPr>
          </a:p>
        </p:txBody>
      </p:sp>
      <p:pic>
        <p:nvPicPr>
          <p:cNvPr id="43010" name="Picture 2" descr="https://www.kinnarps.com/contentassets/cb44b80d6f64465ba5a26ddd775e102f/colour_2700x500.jpg?preset=text-on-imageLg1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9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18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Shading and toning</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Shading and toning is used to make drawings and sketches look solid and give them more form. This is done by understanding the effect that light has one the surfaces of n object. </a:t>
            </a:r>
            <a:endParaRPr lang="en-GB" dirty="0">
              <a:solidFill>
                <a:srgbClr val="FFFFFF"/>
              </a:solidFill>
            </a:endParaRPr>
          </a:p>
        </p:txBody>
      </p:sp>
      <p:pic>
        <p:nvPicPr>
          <p:cNvPr id="39938" name="Picture 2" descr="https://s3images.coroflot.com/user_files/individual_files/335638_s1BU62T_kmN6G1SgGysshvbEB.jpg"/>
          <p:cNvPicPr>
            <a:picLocks noChangeAspect="1" noChangeArrowheads="1"/>
          </p:cNvPicPr>
          <p:nvPr/>
        </p:nvPicPr>
        <p:blipFill rotWithShape="1">
          <a:blip r:embed="rId2">
            <a:extLst>
              <a:ext uri="{28A0092B-C50C-407E-A947-70E740481C1C}">
                <a14:useLocalDpi xmlns:a14="http://schemas.microsoft.com/office/drawing/2010/main" val="0"/>
              </a:ext>
            </a:extLst>
          </a:blip>
          <a:srcRect l="7068" t="12577" r="6533" b="12499"/>
          <a:stretch/>
        </p:blipFill>
        <p:spPr bwMode="auto">
          <a:xfrm>
            <a:off x="4111461" y="1556792"/>
            <a:ext cx="5032539"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53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rendering</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Rendering takes shading and toning one stage further: it adds texture or pattern to surfaces , suggesting a particular material or product. </a:t>
            </a:r>
            <a:endParaRPr lang="en-GB" dirty="0">
              <a:solidFill>
                <a:srgbClr val="FFFFFF"/>
              </a:solidFill>
            </a:endParaRP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6122" t="9042" r="9933" b="3902"/>
          <a:stretch/>
        </p:blipFill>
        <p:spPr>
          <a:xfrm>
            <a:off x="4298005" y="1363098"/>
            <a:ext cx="4679393" cy="4131804"/>
          </a:xfrm>
          <a:prstGeom prst="rect">
            <a:avLst/>
          </a:prstGeom>
        </p:spPr>
      </p:pic>
    </p:spTree>
    <p:extLst>
      <p:ext uri="{BB962C8B-B14F-4D97-AF65-F5344CB8AC3E}">
        <p14:creationId xmlns:p14="http://schemas.microsoft.com/office/powerpoint/2010/main" val="3902156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768096" y="585216"/>
            <a:ext cx="2834314" cy="1499616"/>
          </a:xfrm>
        </p:spPr>
        <p:txBody>
          <a:bodyPr>
            <a:normAutofit/>
          </a:bodyPr>
          <a:lstStyle/>
          <a:p>
            <a:r>
              <a:rPr lang="en-GB" sz="3200" dirty="0" smtClean="0">
                <a:solidFill>
                  <a:schemeClr val="tx1"/>
                </a:solidFill>
              </a:rPr>
              <a:t>Curved surfaces</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1916832"/>
            <a:ext cx="2843784" cy="4941168"/>
          </a:xfrm>
        </p:spPr>
        <p:txBody>
          <a:bodyPr>
            <a:normAutofit/>
          </a:bodyPr>
          <a:lstStyle/>
          <a:p>
            <a:pPr marL="0" indent="0">
              <a:buNone/>
            </a:pPr>
            <a:r>
              <a:rPr lang="en-GB" dirty="0" smtClean="0">
                <a:solidFill>
                  <a:srgbClr val="FFFFFF"/>
                </a:solidFill>
              </a:rPr>
              <a:t>Rendering curved surfaces requires a little more skill. </a:t>
            </a:r>
            <a:endParaRPr lang="en-GB" dirty="0">
              <a:solidFill>
                <a:srgbClr val="FFFFFF"/>
              </a:solidFill>
            </a:endParaRPr>
          </a:p>
          <a:p>
            <a:pPr marL="0" indent="0">
              <a:buNone/>
            </a:pPr>
            <a:r>
              <a:rPr lang="en-GB" dirty="0" smtClean="0">
                <a:solidFill>
                  <a:srgbClr val="FFFFFF"/>
                </a:solidFill>
              </a:rPr>
              <a:t>There are three main curved forms: cylinders, cones and spheres. </a:t>
            </a:r>
          </a:p>
          <a:p>
            <a:pPr marL="0" indent="0">
              <a:buNone/>
            </a:pPr>
            <a:r>
              <a:rPr lang="en-GB" dirty="0" smtClean="0">
                <a:solidFill>
                  <a:srgbClr val="FFFFFF"/>
                </a:solidFill>
              </a:rPr>
              <a:t>Attempt the following exercises to help you develop your skills. </a:t>
            </a:r>
          </a:p>
          <a:p>
            <a:pPr marL="0" indent="0">
              <a:buNone/>
            </a:pPr>
            <a:r>
              <a:rPr lang="en-GB" dirty="0" smtClean="0">
                <a:solidFill>
                  <a:srgbClr val="FFFFFF"/>
                </a:solidFill>
              </a:rPr>
              <a:t>Try to show a change in tonal scale across a curved surface. You should work from dark to light. Place your highlights carefully, usually off-centre. </a:t>
            </a:r>
            <a:endParaRPr lang="en-GB" dirty="0">
              <a:solidFill>
                <a:srgbClr val="FFFFFF"/>
              </a:solidFill>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264" t="29000" r="5112" b="32150"/>
          <a:stretch/>
        </p:blipFill>
        <p:spPr>
          <a:xfrm>
            <a:off x="4099408" y="2614726"/>
            <a:ext cx="5044593" cy="1849978"/>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538" t="31100" r="1175" b="29000"/>
          <a:stretch/>
        </p:blipFill>
        <p:spPr>
          <a:xfrm>
            <a:off x="4099407" y="1052736"/>
            <a:ext cx="5044594" cy="1584252"/>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40550" b="16401"/>
          <a:stretch/>
        </p:blipFill>
        <p:spPr>
          <a:xfrm>
            <a:off x="4099407" y="4464703"/>
            <a:ext cx="5044594" cy="1648633"/>
          </a:xfrm>
          <a:prstGeom prst="rect">
            <a:avLst/>
          </a:prstGeom>
        </p:spPr>
      </p:pic>
    </p:spTree>
    <p:extLst>
      <p:ext uri="{BB962C8B-B14F-4D97-AF65-F5344CB8AC3E}">
        <p14:creationId xmlns:p14="http://schemas.microsoft.com/office/powerpoint/2010/main" val="1058919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264" t="29000" r="5112" b="32150"/>
          <a:stretch/>
        </p:blipFill>
        <p:spPr>
          <a:xfrm>
            <a:off x="-1" y="764704"/>
            <a:ext cx="9205347" cy="3096344"/>
          </a:xfrm>
          <a:prstGeom prst="rect">
            <a:avLst/>
          </a:prstGeom>
        </p:spPr>
      </p:pic>
    </p:spTree>
    <p:extLst>
      <p:ext uri="{BB962C8B-B14F-4D97-AF65-F5344CB8AC3E}">
        <p14:creationId xmlns:p14="http://schemas.microsoft.com/office/powerpoint/2010/main" val="3828330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538" t="31100" r="1175" b="29000"/>
          <a:stretch/>
        </p:blipFill>
        <p:spPr>
          <a:xfrm>
            <a:off x="-2" y="764704"/>
            <a:ext cx="9171546" cy="2880320"/>
          </a:xfrm>
          <a:prstGeom prst="rect">
            <a:avLst/>
          </a:prstGeom>
        </p:spPr>
      </p:pic>
    </p:spTree>
    <p:extLst>
      <p:ext uri="{BB962C8B-B14F-4D97-AF65-F5344CB8AC3E}">
        <p14:creationId xmlns:p14="http://schemas.microsoft.com/office/powerpoint/2010/main" val="3528420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0550" b="16401"/>
          <a:stretch/>
        </p:blipFill>
        <p:spPr>
          <a:xfrm>
            <a:off x="-1" y="980728"/>
            <a:ext cx="9144000" cy="2952328"/>
          </a:xfrm>
          <a:prstGeom prst="rect">
            <a:avLst/>
          </a:prstGeom>
        </p:spPr>
      </p:pic>
    </p:spTree>
    <p:extLst>
      <p:ext uri="{BB962C8B-B14F-4D97-AF65-F5344CB8AC3E}">
        <p14:creationId xmlns:p14="http://schemas.microsoft.com/office/powerpoint/2010/main" val="803204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a:clrChange>
              <a:clrFrom>
                <a:srgbClr val="FFFFFF"/>
              </a:clrFrom>
              <a:clrTo>
                <a:srgbClr val="FFFFFF">
                  <a:alpha val="0"/>
                </a:srgbClr>
              </a:clrTo>
            </a:clrChange>
          </a:blip>
          <a:srcRect l="64983" t="29832" r="7193" b="29832"/>
          <a:stretch>
            <a:fillRect/>
          </a:stretch>
        </p:blipFill>
        <p:spPr bwMode="auto">
          <a:xfrm>
            <a:off x="3143240" y="2143116"/>
            <a:ext cx="2971800" cy="3048000"/>
          </a:xfrm>
          <a:prstGeom prst="ellipse">
            <a:avLst/>
          </a:prstGeom>
          <a:noFill/>
        </p:spPr>
      </p:pic>
      <p:sp>
        <p:nvSpPr>
          <p:cNvPr id="3075" name="TextBox 4"/>
          <p:cNvSpPr txBox="1">
            <a:spLocks noChangeArrowheads="1"/>
          </p:cNvSpPr>
          <p:nvPr/>
        </p:nvSpPr>
        <p:spPr bwMode="auto">
          <a:xfrm>
            <a:off x="2857500" y="357188"/>
            <a:ext cx="3214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The Colour Wheel</a:t>
            </a:r>
          </a:p>
        </p:txBody>
      </p:sp>
      <p:sp>
        <p:nvSpPr>
          <p:cNvPr id="3076" name="TextBox 5"/>
          <p:cNvSpPr txBox="1">
            <a:spLocks noChangeArrowheads="1"/>
          </p:cNvSpPr>
          <p:nvPr/>
        </p:nvSpPr>
        <p:spPr bwMode="auto">
          <a:xfrm>
            <a:off x="571500" y="1139825"/>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The colour wheel is made up of three parts:-</a:t>
            </a:r>
          </a:p>
        </p:txBody>
      </p:sp>
      <p:cxnSp>
        <p:nvCxnSpPr>
          <p:cNvPr id="3077" name="Straight Connector 7"/>
          <p:cNvCxnSpPr>
            <a:cxnSpLocks noChangeShapeType="1"/>
          </p:cNvCxnSpPr>
          <p:nvPr/>
        </p:nvCxnSpPr>
        <p:spPr bwMode="auto">
          <a:xfrm flipV="1">
            <a:off x="4643438" y="2500313"/>
            <a:ext cx="2071687" cy="9286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78" name="TextBox 9"/>
          <p:cNvSpPr txBox="1">
            <a:spLocks noChangeArrowheads="1"/>
          </p:cNvSpPr>
          <p:nvPr/>
        </p:nvSpPr>
        <p:spPr bwMode="auto">
          <a:xfrm>
            <a:off x="6215063" y="2109788"/>
            <a:ext cx="242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Primary Colours</a:t>
            </a:r>
          </a:p>
        </p:txBody>
      </p:sp>
      <p:cxnSp>
        <p:nvCxnSpPr>
          <p:cNvPr id="3079" name="Straight Connector 11"/>
          <p:cNvCxnSpPr>
            <a:cxnSpLocks noChangeShapeType="1"/>
          </p:cNvCxnSpPr>
          <p:nvPr/>
        </p:nvCxnSpPr>
        <p:spPr bwMode="auto">
          <a:xfrm rot="10800000">
            <a:off x="2500313" y="2928938"/>
            <a:ext cx="1571625" cy="4286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80" name="TextBox 12"/>
          <p:cNvSpPr txBox="1">
            <a:spLocks noChangeArrowheads="1"/>
          </p:cNvSpPr>
          <p:nvPr/>
        </p:nvSpPr>
        <p:spPr bwMode="auto">
          <a:xfrm>
            <a:off x="357188" y="250031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Secondary Colours</a:t>
            </a:r>
          </a:p>
        </p:txBody>
      </p:sp>
      <p:cxnSp>
        <p:nvCxnSpPr>
          <p:cNvPr id="3081" name="Straight Connector 15"/>
          <p:cNvCxnSpPr>
            <a:cxnSpLocks noChangeShapeType="1"/>
          </p:cNvCxnSpPr>
          <p:nvPr/>
        </p:nvCxnSpPr>
        <p:spPr bwMode="auto">
          <a:xfrm rot="16200000" flipH="1">
            <a:off x="5179219" y="4750594"/>
            <a:ext cx="928688" cy="8572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82" name="TextBox 17"/>
          <p:cNvSpPr txBox="1">
            <a:spLocks noChangeArrowheads="1"/>
          </p:cNvSpPr>
          <p:nvPr/>
        </p:nvSpPr>
        <p:spPr bwMode="auto">
          <a:xfrm>
            <a:off x="6000750" y="5324475"/>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Tertiary Colours</a:t>
            </a:r>
          </a:p>
        </p:txBody>
      </p:sp>
      <p:sp>
        <p:nvSpPr>
          <p:cNvPr id="3083" name="TextBox 18"/>
          <p:cNvSpPr txBox="1">
            <a:spLocks noChangeArrowheads="1"/>
          </p:cNvSpPr>
          <p:nvPr/>
        </p:nvSpPr>
        <p:spPr bwMode="auto">
          <a:xfrm>
            <a:off x="357188" y="4572000"/>
            <a:ext cx="3429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There are:-</a:t>
            </a:r>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3 primary colours</a:t>
            </a:r>
            <a:endParaRPr kumimoji="0" lang="en-GB" altLang="en-US" sz="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3 secondary colours</a:t>
            </a:r>
            <a:endParaRPr kumimoji="0" lang="en-GB" altLang="en-US" sz="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6 tertiary colours</a:t>
            </a:r>
          </a:p>
        </p:txBody>
      </p:sp>
      <p:pic>
        <p:nvPicPr>
          <p:cNvPr id="20" name="Picture 7" descr="Colour wheel"/>
          <p:cNvPicPr>
            <a:picLocks noChangeAspect="1" noChangeArrowheads="1"/>
          </p:cNvPicPr>
          <p:nvPr/>
        </p:nvPicPr>
        <p:blipFill>
          <a:blip r:embed="rId3" cstate="print"/>
          <a:srcRect l="64983" t="29832" r="7193" b="29832"/>
          <a:stretch>
            <a:fillRect/>
          </a:stretch>
        </p:blipFill>
        <p:spPr bwMode="auto">
          <a:xfrm>
            <a:off x="214282" y="5929330"/>
            <a:ext cx="742934" cy="761984"/>
          </a:xfrm>
          <a:prstGeom prst="ellipse">
            <a:avLst/>
          </a:prstGeom>
          <a:noFill/>
        </p:spPr>
      </p:pic>
      <p:cxnSp>
        <p:nvCxnSpPr>
          <p:cNvPr id="22" name="Straight Connector 21"/>
          <p:cNvCxnSpPr/>
          <p:nvPr/>
        </p:nvCxnSpPr>
        <p:spPr bwMode="auto">
          <a:xfrm>
            <a:off x="928688" y="6643688"/>
            <a:ext cx="8001000" cy="1587"/>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3086" name="TextBox 13">
            <a:hlinkClick r:id="rId4"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268848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9"/>
                                        </p:tgtEl>
                                        <p:attrNameLst>
                                          <p:attrName>style.visibility</p:attrName>
                                        </p:attrNameLst>
                                      </p:cBhvr>
                                      <p:to>
                                        <p:strVal val="visible"/>
                                      </p:to>
                                    </p:set>
                                    <p:animEffect transition="in" filter="fade">
                                      <p:cBhvr>
                                        <p:cTn id="20" dur="500"/>
                                        <p:tgtEl>
                                          <p:spTgt spid="307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fade">
                                      <p:cBhvr>
                                        <p:cTn id="23" dur="500"/>
                                        <p:tgtEl>
                                          <p:spTgt spid="30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81"/>
                                        </p:tgtEl>
                                        <p:attrNameLst>
                                          <p:attrName>style.visibility</p:attrName>
                                        </p:attrNameLst>
                                      </p:cBhvr>
                                      <p:to>
                                        <p:strVal val="visible"/>
                                      </p:to>
                                    </p:set>
                                    <p:animEffect transition="in" filter="fade">
                                      <p:cBhvr>
                                        <p:cTn id="28" dur="500"/>
                                        <p:tgtEl>
                                          <p:spTgt spid="30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fade">
                                      <p:cBhvr>
                                        <p:cTn id="31" dur="500"/>
                                        <p:tgtEl>
                                          <p:spTgt spid="30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83"/>
                                        </p:tgtEl>
                                        <p:attrNameLst>
                                          <p:attrName>style.visibility</p:attrName>
                                        </p:attrNameLst>
                                      </p:cBhvr>
                                      <p:to>
                                        <p:strVal val="visible"/>
                                      </p:to>
                                    </p:set>
                                    <p:animEffect transition="in" filter="fade">
                                      <p:cBhvr>
                                        <p:cTn id="36" dur="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8" grpId="0"/>
      <p:bldP spid="3080" grpId="0"/>
      <p:bldP spid="3082" grpId="0"/>
      <p:bldP spid="30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lour wheel"/>
          <p:cNvPicPr>
            <a:picLocks noChangeAspect="1" noChangeArrowheads="1"/>
          </p:cNvPicPr>
          <p:nvPr/>
        </p:nvPicPr>
        <p:blipFill>
          <a:blip r:embed="rId2"/>
          <a:srcRect l="27884" t="51009" r="57402" b="31029"/>
          <a:stretch>
            <a:fillRect/>
          </a:stretch>
        </p:blipFill>
        <p:spPr bwMode="auto">
          <a:xfrm>
            <a:off x="3714744" y="2928934"/>
            <a:ext cx="1571636" cy="1357322"/>
          </a:xfrm>
          <a:prstGeom prst="triangle">
            <a:avLst/>
          </a:prstGeom>
        </p:spPr>
      </p:pic>
      <p:sp>
        <p:nvSpPr>
          <p:cNvPr id="4099" name="TextBox 13"/>
          <p:cNvSpPr txBox="1">
            <a:spLocks noChangeArrowheads="1"/>
          </p:cNvSpPr>
          <p:nvPr/>
        </p:nvSpPr>
        <p:spPr bwMode="auto">
          <a:xfrm>
            <a:off x="3071813" y="357188"/>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Primary Colours</a:t>
            </a:r>
          </a:p>
        </p:txBody>
      </p:sp>
      <p:sp>
        <p:nvSpPr>
          <p:cNvPr id="4100" name="TextBox 14"/>
          <p:cNvSpPr txBox="1">
            <a:spLocks noChangeArrowheads="1"/>
          </p:cNvSpPr>
          <p:nvPr/>
        </p:nvSpPr>
        <p:spPr bwMode="auto">
          <a:xfrm>
            <a:off x="357188" y="1322388"/>
            <a:ext cx="47148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There are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THREE PRIMARY COLOURS </a:t>
            </a: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in the colour wheel:- </a:t>
            </a:r>
          </a:p>
        </p:txBody>
      </p:sp>
      <p:sp>
        <p:nvSpPr>
          <p:cNvPr id="4101" name="TextBox 15"/>
          <p:cNvSpPr txBox="1">
            <a:spLocks noChangeArrowheads="1"/>
          </p:cNvSpPr>
          <p:nvPr/>
        </p:nvSpPr>
        <p:spPr bwMode="auto">
          <a:xfrm>
            <a:off x="4067944" y="2500312"/>
            <a:ext cx="1500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YELLOW</a:t>
            </a:r>
          </a:p>
        </p:txBody>
      </p:sp>
      <p:sp>
        <p:nvSpPr>
          <p:cNvPr id="4102" name="TextBox 16"/>
          <p:cNvSpPr txBox="1">
            <a:spLocks noChangeArrowheads="1"/>
          </p:cNvSpPr>
          <p:nvPr/>
        </p:nvSpPr>
        <p:spPr bwMode="auto">
          <a:xfrm>
            <a:off x="5513769" y="405765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RED</a:t>
            </a:r>
          </a:p>
        </p:txBody>
      </p:sp>
      <p:sp>
        <p:nvSpPr>
          <p:cNvPr id="4103" name="TextBox 17"/>
          <p:cNvSpPr txBox="1">
            <a:spLocks noChangeArrowheads="1"/>
          </p:cNvSpPr>
          <p:nvPr/>
        </p:nvSpPr>
        <p:spPr bwMode="auto">
          <a:xfrm>
            <a:off x="2571750" y="4038600"/>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BLUE</a:t>
            </a:r>
          </a:p>
        </p:txBody>
      </p:sp>
      <p:sp>
        <p:nvSpPr>
          <p:cNvPr id="4104" name="TextBox 18"/>
          <p:cNvSpPr txBox="1">
            <a:spLocks noChangeArrowheads="1"/>
          </p:cNvSpPr>
          <p:nvPr/>
        </p:nvSpPr>
        <p:spPr bwMode="auto">
          <a:xfrm>
            <a:off x="2571750" y="5000625"/>
            <a:ext cx="47148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These are the three colours that are used to create </a:t>
            </a: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ALL</a:t>
            </a: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of the other colours in the colour wheel by mixing </a:t>
            </a: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TWO</a:t>
            </a: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of them together.</a:t>
            </a:r>
            <a:endPar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20" name="Picture 7" descr="Colour wheel"/>
          <p:cNvPicPr>
            <a:picLocks noChangeAspect="1" noChangeArrowheads="1"/>
          </p:cNvPicPr>
          <p:nvPr/>
        </p:nvPicPr>
        <p:blipFill>
          <a:blip r:embed="rId3" cstate="print"/>
          <a:srcRect l="64983" t="29832" r="7193" b="29832"/>
          <a:stretch>
            <a:fillRect/>
          </a:stretch>
        </p:blipFill>
        <p:spPr bwMode="auto">
          <a:xfrm>
            <a:off x="214282" y="5929330"/>
            <a:ext cx="742934" cy="761984"/>
          </a:xfrm>
          <a:prstGeom prst="ellipse">
            <a:avLst/>
          </a:prstGeom>
          <a:noFill/>
        </p:spPr>
      </p:pic>
      <p:cxnSp>
        <p:nvCxnSpPr>
          <p:cNvPr id="21" name="Straight Connector 20"/>
          <p:cNvCxnSpPr/>
          <p:nvPr/>
        </p:nvCxnSpPr>
        <p:spPr bwMode="auto">
          <a:xfrm>
            <a:off x="928688" y="6643688"/>
            <a:ext cx="8001000" cy="1587"/>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107" name="TextBox 10">
            <a:hlinkClick r:id="rId4"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3899186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9"/>
          <p:cNvGrpSpPr>
            <a:grpSpLocks/>
          </p:cNvGrpSpPr>
          <p:nvPr/>
        </p:nvGrpSpPr>
        <p:grpSpPr bwMode="auto">
          <a:xfrm>
            <a:off x="3500438" y="2428875"/>
            <a:ext cx="1893887" cy="2689225"/>
            <a:chOff x="3500438" y="2428875"/>
            <a:chExt cx="1893887" cy="2689225"/>
          </a:xfrm>
        </p:grpSpPr>
        <p:pic>
          <p:nvPicPr>
            <p:cNvPr id="5136" name="Picture 5" descr="Colour wheel"/>
            <p:cNvPicPr>
              <a:picLocks noChangeAspect="1" noChangeArrowheads="1"/>
            </p:cNvPicPr>
            <p:nvPr/>
          </p:nvPicPr>
          <p:blipFill>
            <a:blip r:embed="rId2">
              <a:extLst>
                <a:ext uri="{28A0092B-C50C-407E-A947-70E740481C1C}">
                  <a14:useLocalDpi xmlns:a14="http://schemas.microsoft.com/office/drawing/2010/main" val="0"/>
                </a:ext>
              </a:extLst>
            </a:blip>
            <a:srcRect l="37827" t="16660" r="48126" b="60651"/>
            <a:stretch>
              <a:fillRect/>
            </a:stretch>
          </p:blipFill>
          <p:spPr bwMode="auto">
            <a:xfrm>
              <a:off x="3687275" y="2899460"/>
              <a:ext cx="1571457" cy="17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5137" name="Isosceles Triangle 5"/>
            <p:cNvSpPr>
              <a:spLocks noChangeArrowheads="1"/>
            </p:cNvSpPr>
            <p:nvPr/>
          </p:nvSpPr>
          <p:spPr bwMode="auto">
            <a:xfrm>
              <a:off x="3687275" y="2899461"/>
              <a:ext cx="1571457" cy="1357658"/>
            </a:xfrm>
            <a:prstGeom prst="triangle">
              <a:avLst>
                <a:gd name="adj" fmla="val 50000"/>
              </a:avLst>
            </a:prstGeom>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Isosceles Triangle 6"/>
            <p:cNvSpPr/>
            <p:nvPr/>
          </p:nvSpPr>
          <p:spPr bwMode="auto">
            <a:xfrm rot="16555608">
              <a:off x="4463257" y="2478881"/>
              <a:ext cx="850900" cy="906463"/>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 name="Isosceles Triangle 7"/>
            <p:cNvSpPr/>
            <p:nvPr/>
          </p:nvSpPr>
          <p:spPr bwMode="auto">
            <a:xfrm rot="5178430" flipH="1">
              <a:off x="3673475" y="2397125"/>
              <a:ext cx="882650" cy="946150"/>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Isosceles Triangle 8"/>
            <p:cNvSpPr/>
            <p:nvPr/>
          </p:nvSpPr>
          <p:spPr bwMode="auto">
            <a:xfrm rot="16421570" flipH="1" flipV="1">
              <a:off x="3532188" y="4183063"/>
              <a:ext cx="884237" cy="947737"/>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 name="Isosceles Triangle 9"/>
            <p:cNvSpPr/>
            <p:nvPr/>
          </p:nvSpPr>
          <p:spPr bwMode="auto">
            <a:xfrm rot="5024239" flipV="1">
              <a:off x="4479132" y="4202906"/>
              <a:ext cx="882650" cy="947737"/>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5123" name="TextBox 10"/>
          <p:cNvSpPr txBox="1">
            <a:spLocks noChangeArrowheads="1"/>
          </p:cNvSpPr>
          <p:nvPr/>
        </p:nvSpPr>
        <p:spPr bwMode="auto">
          <a:xfrm>
            <a:off x="2786063" y="357188"/>
            <a:ext cx="3500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Secondary Colours</a:t>
            </a:r>
          </a:p>
        </p:txBody>
      </p:sp>
      <p:pic>
        <p:nvPicPr>
          <p:cNvPr id="12" name="Picture 7" descr="Colour wheel"/>
          <p:cNvPicPr>
            <a:picLocks noChangeAspect="1" noChangeArrowheads="1"/>
          </p:cNvPicPr>
          <p:nvPr/>
        </p:nvPicPr>
        <p:blipFill>
          <a:blip r:embed="rId3" cstate="print"/>
          <a:srcRect l="64983" t="29832" r="7193" b="29832"/>
          <a:stretch>
            <a:fillRect/>
          </a:stretch>
        </p:blipFill>
        <p:spPr bwMode="auto">
          <a:xfrm>
            <a:off x="214282" y="5929330"/>
            <a:ext cx="742934" cy="761984"/>
          </a:xfrm>
          <a:prstGeom prst="ellipse">
            <a:avLst/>
          </a:prstGeom>
          <a:noFill/>
        </p:spPr>
      </p:pic>
      <p:cxnSp>
        <p:nvCxnSpPr>
          <p:cNvPr id="13" name="Straight Connector 12"/>
          <p:cNvCxnSpPr/>
          <p:nvPr/>
        </p:nvCxnSpPr>
        <p:spPr bwMode="auto">
          <a:xfrm>
            <a:off x="928688" y="6643688"/>
            <a:ext cx="8001000" cy="1587"/>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5126" name="TextBox 13"/>
          <p:cNvSpPr txBox="1">
            <a:spLocks noChangeArrowheads="1"/>
          </p:cNvSpPr>
          <p:nvPr/>
        </p:nvSpPr>
        <p:spPr bwMode="auto">
          <a:xfrm>
            <a:off x="5286375" y="300037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ORANGE</a:t>
            </a:r>
          </a:p>
        </p:txBody>
      </p:sp>
      <p:sp>
        <p:nvSpPr>
          <p:cNvPr id="5127" name="TextBox 14"/>
          <p:cNvSpPr txBox="1">
            <a:spLocks noChangeArrowheads="1"/>
          </p:cNvSpPr>
          <p:nvPr/>
        </p:nvSpPr>
        <p:spPr bwMode="auto">
          <a:xfrm>
            <a:off x="2357438" y="3000375"/>
            <a:ext cx="1285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GREEN</a:t>
            </a:r>
          </a:p>
        </p:txBody>
      </p:sp>
      <p:sp>
        <p:nvSpPr>
          <p:cNvPr id="5128" name="TextBox 15"/>
          <p:cNvSpPr txBox="1">
            <a:spLocks noChangeArrowheads="1"/>
          </p:cNvSpPr>
          <p:nvPr/>
        </p:nvSpPr>
        <p:spPr bwMode="auto">
          <a:xfrm>
            <a:off x="3857625" y="4681538"/>
            <a:ext cx="128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VIOLET</a:t>
            </a:r>
          </a:p>
        </p:txBody>
      </p:sp>
      <p:sp>
        <p:nvSpPr>
          <p:cNvPr id="5129" name="TextBox 16"/>
          <p:cNvSpPr txBox="1">
            <a:spLocks noChangeArrowheads="1"/>
          </p:cNvSpPr>
          <p:nvPr/>
        </p:nvSpPr>
        <p:spPr bwMode="auto">
          <a:xfrm>
            <a:off x="357188" y="1465263"/>
            <a:ext cx="52863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There are </a:t>
            </a:r>
            <a:r>
              <a:rPr kumimoji="0" lang="en-GB" alt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THREE SECONDARY COLOURS </a:t>
            </a: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in the colour wheel:- </a:t>
            </a:r>
          </a:p>
        </p:txBody>
      </p:sp>
      <p:sp>
        <p:nvSpPr>
          <p:cNvPr id="5130" name="TextBox 17"/>
          <p:cNvSpPr txBox="1">
            <a:spLocks noChangeArrowheads="1"/>
          </p:cNvSpPr>
          <p:nvPr/>
        </p:nvSpPr>
        <p:spPr bwMode="auto">
          <a:xfrm>
            <a:off x="1143000" y="5578475"/>
            <a:ext cx="7715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SECONDARY COLOURS </a:t>
            </a: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are made by mixing </a:t>
            </a:r>
            <a:r>
              <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TWO PRIMARY COLOURS </a:t>
            </a: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together in equal quantities.</a:t>
            </a:r>
            <a:endParaRPr kumimoji="0" lang="en-GB"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131" name="TextBox 18"/>
          <p:cNvSpPr txBox="1">
            <a:spLocks noChangeArrowheads="1"/>
          </p:cNvSpPr>
          <p:nvPr/>
        </p:nvSpPr>
        <p:spPr bwMode="auto">
          <a:xfrm>
            <a:off x="5500688" y="3429000"/>
            <a:ext cx="335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(red + yellow = orange)</a:t>
            </a:r>
          </a:p>
        </p:txBody>
      </p:sp>
      <p:sp>
        <p:nvSpPr>
          <p:cNvPr id="5132" name="TextBox 19"/>
          <p:cNvSpPr txBox="1">
            <a:spLocks noChangeArrowheads="1"/>
          </p:cNvSpPr>
          <p:nvPr/>
        </p:nvSpPr>
        <p:spPr bwMode="auto">
          <a:xfrm>
            <a:off x="5072063" y="4643438"/>
            <a:ext cx="335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(red + blue = violet)</a:t>
            </a:r>
          </a:p>
        </p:txBody>
      </p:sp>
      <p:sp>
        <p:nvSpPr>
          <p:cNvPr id="5133" name="TextBox 20"/>
          <p:cNvSpPr txBox="1">
            <a:spLocks noChangeArrowheads="1"/>
          </p:cNvSpPr>
          <p:nvPr/>
        </p:nvSpPr>
        <p:spPr bwMode="auto">
          <a:xfrm>
            <a:off x="285750" y="3429000"/>
            <a:ext cx="335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(blue + yellow = green)</a:t>
            </a:r>
          </a:p>
        </p:txBody>
      </p:sp>
      <p:sp>
        <p:nvSpPr>
          <p:cNvPr id="5134" name="TextBox 20">
            <a:hlinkClick r:id="rId4"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pic>
        <p:nvPicPr>
          <p:cNvPr id="21" name="Picture 6" descr="Colour wheel"/>
          <p:cNvPicPr>
            <a:picLocks noChangeAspect="1" noChangeArrowheads="1"/>
          </p:cNvPicPr>
          <p:nvPr/>
        </p:nvPicPr>
        <p:blipFill>
          <a:blip r:embed="rId2"/>
          <a:srcRect l="27884" t="51009" r="57402" b="31029"/>
          <a:stretch>
            <a:fillRect/>
          </a:stretch>
        </p:blipFill>
        <p:spPr bwMode="auto">
          <a:xfrm>
            <a:off x="3820021" y="3071810"/>
            <a:ext cx="1323483" cy="1143008"/>
          </a:xfrm>
          <a:prstGeom prst="triangle">
            <a:avLst/>
          </a:prstGeom>
        </p:spPr>
      </p:pic>
    </p:spTree>
    <p:extLst>
      <p:ext uri="{BB962C8B-B14F-4D97-AF65-F5344CB8AC3E}">
        <p14:creationId xmlns:p14="http://schemas.microsoft.com/office/powerpoint/2010/main" val="321891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lour wheel"/>
          <p:cNvPicPr>
            <a:picLocks noChangeAspect="1" noChangeArrowheads="1"/>
          </p:cNvPicPr>
          <p:nvPr/>
        </p:nvPicPr>
        <p:blipFill>
          <a:blip r:embed="rId2"/>
          <a:srcRect l="7041" t="7672" r="65543" b="52678"/>
          <a:stretch>
            <a:fillRect/>
          </a:stretch>
        </p:blipFill>
        <p:spPr bwMode="auto">
          <a:xfrm>
            <a:off x="2857488" y="2139793"/>
            <a:ext cx="3214710" cy="3289471"/>
          </a:xfrm>
          <a:prstGeom prst="donut">
            <a:avLst>
              <a:gd name="adj" fmla="val 22027"/>
            </a:avLst>
          </a:prstGeom>
          <a:noFill/>
        </p:spPr>
      </p:pic>
      <p:sp>
        <p:nvSpPr>
          <p:cNvPr id="6147" name="TextBox 4"/>
          <p:cNvSpPr txBox="1">
            <a:spLocks noChangeArrowheads="1"/>
          </p:cNvSpPr>
          <p:nvPr/>
        </p:nvSpPr>
        <p:spPr bwMode="auto">
          <a:xfrm>
            <a:off x="3214688" y="357188"/>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Tertiary Colours</a:t>
            </a:r>
          </a:p>
        </p:txBody>
      </p:sp>
      <p:pic>
        <p:nvPicPr>
          <p:cNvPr id="6" name="Picture 7" descr="Colour wheel"/>
          <p:cNvPicPr>
            <a:picLocks noChangeAspect="1" noChangeArrowheads="1"/>
          </p:cNvPicPr>
          <p:nvPr/>
        </p:nvPicPr>
        <p:blipFill>
          <a:blip r:embed="rId3" cstate="print"/>
          <a:srcRect l="64983" t="29832" r="7193" b="29832"/>
          <a:stretch>
            <a:fillRect/>
          </a:stretch>
        </p:blipFill>
        <p:spPr bwMode="auto">
          <a:xfrm>
            <a:off x="214282" y="5929330"/>
            <a:ext cx="742934" cy="761984"/>
          </a:xfrm>
          <a:prstGeom prst="ellipse">
            <a:avLst/>
          </a:prstGeom>
          <a:noFill/>
        </p:spPr>
      </p:pic>
      <p:cxnSp>
        <p:nvCxnSpPr>
          <p:cNvPr id="7" name="Straight Connector 6"/>
          <p:cNvCxnSpPr/>
          <p:nvPr/>
        </p:nvCxnSpPr>
        <p:spPr bwMode="auto">
          <a:xfrm>
            <a:off x="928688" y="6643688"/>
            <a:ext cx="8001000" cy="1587"/>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6150" name="TextBox 9"/>
          <p:cNvSpPr txBox="1">
            <a:spLocks noChangeArrowheads="1"/>
          </p:cNvSpPr>
          <p:nvPr/>
        </p:nvSpPr>
        <p:spPr bwMode="auto">
          <a:xfrm>
            <a:off x="1643063" y="3500438"/>
            <a:ext cx="128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BLUE-GREEN</a:t>
            </a:r>
          </a:p>
        </p:txBody>
      </p:sp>
      <p:sp>
        <p:nvSpPr>
          <p:cNvPr id="6151" name="TextBox 10"/>
          <p:cNvSpPr txBox="1">
            <a:spLocks noChangeArrowheads="1"/>
          </p:cNvSpPr>
          <p:nvPr/>
        </p:nvSpPr>
        <p:spPr bwMode="auto">
          <a:xfrm>
            <a:off x="6286500" y="3571875"/>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RED-ORANGE</a:t>
            </a:r>
          </a:p>
        </p:txBody>
      </p:sp>
      <p:sp>
        <p:nvSpPr>
          <p:cNvPr id="6152" name="TextBox 11"/>
          <p:cNvSpPr txBox="1">
            <a:spLocks noChangeArrowheads="1"/>
          </p:cNvSpPr>
          <p:nvPr/>
        </p:nvSpPr>
        <p:spPr bwMode="auto">
          <a:xfrm>
            <a:off x="2357438" y="5214938"/>
            <a:ext cx="128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VIOLET-BLUE</a:t>
            </a:r>
          </a:p>
        </p:txBody>
      </p:sp>
      <p:sp>
        <p:nvSpPr>
          <p:cNvPr id="6153" name="TextBox 12"/>
          <p:cNvSpPr txBox="1">
            <a:spLocks noChangeArrowheads="1"/>
          </p:cNvSpPr>
          <p:nvPr/>
        </p:nvSpPr>
        <p:spPr bwMode="auto">
          <a:xfrm>
            <a:off x="5500688" y="5251450"/>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RED-VIOLET</a:t>
            </a:r>
          </a:p>
        </p:txBody>
      </p:sp>
      <p:sp>
        <p:nvSpPr>
          <p:cNvPr id="6154" name="TextBox 13"/>
          <p:cNvSpPr txBox="1">
            <a:spLocks noChangeArrowheads="1"/>
          </p:cNvSpPr>
          <p:nvPr/>
        </p:nvSpPr>
        <p:spPr bwMode="auto">
          <a:xfrm>
            <a:off x="2286000" y="1714500"/>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GREEN-YELLOW</a:t>
            </a:r>
          </a:p>
        </p:txBody>
      </p:sp>
      <p:sp>
        <p:nvSpPr>
          <p:cNvPr id="6155" name="TextBox 14"/>
          <p:cNvSpPr txBox="1">
            <a:spLocks noChangeArrowheads="1"/>
          </p:cNvSpPr>
          <p:nvPr/>
        </p:nvSpPr>
        <p:spPr bwMode="auto">
          <a:xfrm>
            <a:off x="5429250" y="1785938"/>
            <a:ext cx="128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YELLOW-ORANGE</a:t>
            </a:r>
          </a:p>
        </p:txBody>
      </p:sp>
      <p:cxnSp>
        <p:nvCxnSpPr>
          <p:cNvPr id="6156" name="Straight Connector 16"/>
          <p:cNvCxnSpPr>
            <a:cxnSpLocks noChangeShapeType="1"/>
          </p:cNvCxnSpPr>
          <p:nvPr/>
        </p:nvCxnSpPr>
        <p:spPr bwMode="auto">
          <a:xfrm rot="10800000">
            <a:off x="3071813" y="2286000"/>
            <a:ext cx="714375" cy="2143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57" name="Straight Connector 18"/>
          <p:cNvCxnSpPr>
            <a:cxnSpLocks noChangeShapeType="1"/>
          </p:cNvCxnSpPr>
          <p:nvPr/>
        </p:nvCxnSpPr>
        <p:spPr bwMode="auto">
          <a:xfrm flipV="1">
            <a:off x="5143500" y="2357438"/>
            <a:ext cx="571500" cy="2143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58" name="Straight Connector 20"/>
          <p:cNvCxnSpPr>
            <a:cxnSpLocks noChangeShapeType="1"/>
          </p:cNvCxnSpPr>
          <p:nvPr/>
        </p:nvCxnSpPr>
        <p:spPr bwMode="auto">
          <a:xfrm rot="10800000">
            <a:off x="2500313" y="3786188"/>
            <a:ext cx="642937"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59" name="Straight Connector 22"/>
          <p:cNvCxnSpPr>
            <a:cxnSpLocks noChangeShapeType="1"/>
          </p:cNvCxnSpPr>
          <p:nvPr/>
        </p:nvCxnSpPr>
        <p:spPr bwMode="auto">
          <a:xfrm>
            <a:off x="5715000" y="3786188"/>
            <a:ext cx="571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60" name="Straight Connector 24"/>
          <p:cNvCxnSpPr>
            <a:cxnSpLocks noChangeShapeType="1"/>
          </p:cNvCxnSpPr>
          <p:nvPr/>
        </p:nvCxnSpPr>
        <p:spPr bwMode="auto">
          <a:xfrm>
            <a:off x="5214938" y="5000625"/>
            <a:ext cx="428625" cy="2857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61" name="Straight Connector 26"/>
          <p:cNvCxnSpPr>
            <a:cxnSpLocks noChangeShapeType="1"/>
          </p:cNvCxnSpPr>
          <p:nvPr/>
        </p:nvCxnSpPr>
        <p:spPr bwMode="auto">
          <a:xfrm rot="10800000" flipV="1">
            <a:off x="3357563" y="5000625"/>
            <a:ext cx="428625" cy="2857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162" name="TextBox 32"/>
          <p:cNvSpPr txBox="1">
            <a:spLocks noChangeArrowheads="1"/>
          </p:cNvSpPr>
          <p:nvPr/>
        </p:nvSpPr>
        <p:spPr bwMode="auto">
          <a:xfrm>
            <a:off x="500063" y="1000125"/>
            <a:ext cx="8358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TERTIARY COLOURS </a:t>
            </a: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are made by mixing a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PRIMARY COLOUR </a:t>
            </a: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and a </a:t>
            </a:r>
            <a:r>
              <a:rPr kumimoji="0" lang="en-GB"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SECONDARY COLOUR </a:t>
            </a:r>
            <a:r>
              <a:rPr kumimoji="0" lang="en-GB"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together in equal measurements.</a:t>
            </a:r>
          </a:p>
        </p:txBody>
      </p:sp>
      <p:sp>
        <p:nvSpPr>
          <p:cNvPr id="6163" name="TextBox 18">
            <a:hlinkClick r:id="rId4"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1141269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7172" name="Group 16"/>
          <p:cNvGrpSpPr>
            <a:grpSpLocks/>
          </p:cNvGrpSpPr>
          <p:nvPr/>
        </p:nvGrpSpPr>
        <p:grpSpPr bwMode="auto">
          <a:xfrm>
            <a:off x="3465513" y="2168525"/>
            <a:ext cx="1893887" cy="2689225"/>
            <a:chOff x="3465555" y="2168535"/>
            <a:chExt cx="1893887" cy="2689225"/>
          </a:xfrm>
        </p:grpSpPr>
        <p:pic>
          <p:nvPicPr>
            <p:cNvPr id="7187" name="Picture 5" descr="Colour wheel"/>
            <p:cNvPicPr>
              <a:picLocks noChangeAspect="1" noChangeArrowheads="1"/>
            </p:cNvPicPr>
            <p:nvPr/>
          </p:nvPicPr>
          <p:blipFill>
            <a:blip r:embed="rId3">
              <a:extLst>
                <a:ext uri="{28A0092B-C50C-407E-A947-70E740481C1C}">
                  <a14:useLocalDpi xmlns:a14="http://schemas.microsoft.com/office/drawing/2010/main" val="0"/>
                </a:ext>
              </a:extLst>
            </a:blip>
            <a:srcRect l="37827" t="16660" r="48126" b="60651"/>
            <a:stretch>
              <a:fillRect/>
            </a:stretch>
          </p:blipFill>
          <p:spPr bwMode="auto">
            <a:xfrm>
              <a:off x="3652392" y="2639120"/>
              <a:ext cx="1571457" cy="17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188" name="Isosceles Triangle 5"/>
            <p:cNvSpPr>
              <a:spLocks noChangeArrowheads="1"/>
            </p:cNvSpPr>
            <p:nvPr/>
          </p:nvSpPr>
          <p:spPr bwMode="auto">
            <a:xfrm>
              <a:off x="3652392" y="2639121"/>
              <a:ext cx="1571457" cy="1357658"/>
            </a:xfrm>
            <a:prstGeom prst="triangle">
              <a:avLst>
                <a:gd name="adj" fmla="val 50000"/>
              </a:avLst>
            </a:prstGeom>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 name="Isosceles Triangle 9"/>
            <p:cNvSpPr/>
            <p:nvPr/>
          </p:nvSpPr>
          <p:spPr bwMode="auto">
            <a:xfrm rot="16555608">
              <a:off x="4428374" y="2218541"/>
              <a:ext cx="850900" cy="906463"/>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1" name="Isosceles Triangle 10"/>
            <p:cNvSpPr/>
            <p:nvPr/>
          </p:nvSpPr>
          <p:spPr bwMode="auto">
            <a:xfrm rot="5178430" flipH="1">
              <a:off x="3638592" y="2136785"/>
              <a:ext cx="882650" cy="946150"/>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Isosceles Triangle 11"/>
            <p:cNvSpPr/>
            <p:nvPr/>
          </p:nvSpPr>
          <p:spPr bwMode="auto">
            <a:xfrm rot="16421570" flipH="1" flipV="1">
              <a:off x="3497305" y="3922723"/>
              <a:ext cx="884237" cy="947737"/>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3" name="Isosceles Triangle 12"/>
            <p:cNvSpPr/>
            <p:nvPr/>
          </p:nvSpPr>
          <p:spPr bwMode="auto">
            <a:xfrm rot="5024239" flipV="1">
              <a:off x="4444249" y="3942566"/>
              <a:ext cx="882650" cy="947737"/>
            </a:xfrm>
            <a:prstGeom prs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pic>
        <p:nvPicPr>
          <p:cNvPr id="6" name="Picture 6" descr="Colour wheel"/>
          <p:cNvPicPr>
            <a:picLocks noChangeAspect="1" noChangeArrowheads="1"/>
          </p:cNvPicPr>
          <p:nvPr/>
        </p:nvPicPr>
        <p:blipFill>
          <a:blip r:embed="rId3"/>
          <a:srcRect l="27884" t="51009" r="57402" b="31029"/>
          <a:stretch>
            <a:fillRect/>
          </a:stretch>
        </p:blipFill>
        <p:spPr bwMode="auto">
          <a:xfrm>
            <a:off x="3643306" y="2643182"/>
            <a:ext cx="1571636" cy="1357322"/>
          </a:xfrm>
          <a:prstGeom prst="triangle">
            <a:avLst/>
          </a:prstGeom>
        </p:spPr>
      </p:pic>
      <p:pic>
        <p:nvPicPr>
          <p:cNvPr id="14" name="Picture 4" descr="Colour wheel"/>
          <p:cNvPicPr>
            <a:picLocks noChangeAspect="1" noChangeArrowheads="1"/>
          </p:cNvPicPr>
          <p:nvPr/>
        </p:nvPicPr>
        <p:blipFill>
          <a:blip r:embed="rId3"/>
          <a:srcRect l="7041" t="7672" r="65543" b="52678"/>
          <a:stretch>
            <a:fillRect/>
          </a:stretch>
        </p:blipFill>
        <p:spPr bwMode="auto">
          <a:xfrm>
            <a:off x="2855864" y="1928802"/>
            <a:ext cx="3144896" cy="3218033"/>
          </a:xfrm>
          <a:prstGeom prst="donut">
            <a:avLst>
              <a:gd name="adj" fmla="val 22027"/>
            </a:avLst>
          </a:prstGeom>
          <a:noFill/>
        </p:spPr>
      </p:pic>
      <p:sp>
        <p:nvSpPr>
          <p:cNvPr id="7175" name="TextBox 4"/>
          <p:cNvSpPr txBox="1">
            <a:spLocks noChangeArrowheads="1"/>
          </p:cNvSpPr>
          <p:nvPr/>
        </p:nvSpPr>
        <p:spPr bwMode="auto">
          <a:xfrm>
            <a:off x="1643063" y="357188"/>
            <a:ext cx="6357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sng"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Relationship of the Colour Wheel</a:t>
            </a:r>
          </a:p>
        </p:txBody>
      </p:sp>
      <p:sp>
        <p:nvSpPr>
          <p:cNvPr id="7176" name="TextBox 15">
            <a:hlinkClick r:id="rId4"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
        <p:nvSpPr>
          <p:cNvPr id="7177" name="TextBox 14"/>
          <p:cNvSpPr txBox="1">
            <a:spLocks noChangeArrowheads="1"/>
          </p:cNvSpPr>
          <p:nvPr/>
        </p:nvSpPr>
        <p:spPr bwMode="auto">
          <a:xfrm>
            <a:off x="214313" y="1071563"/>
            <a:ext cx="4714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The colour wheel shown below was designed as a way of showing how the colours relate to each other. </a:t>
            </a:r>
          </a:p>
        </p:txBody>
      </p:sp>
      <p:sp>
        <p:nvSpPr>
          <p:cNvPr id="7178" name="TextBox 18"/>
          <p:cNvSpPr txBox="1">
            <a:spLocks noChangeArrowheads="1"/>
          </p:cNvSpPr>
          <p:nvPr/>
        </p:nvSpPr>
        <p:spPr bwMode="auto">
          <a:xfrm>
            <a:off x="4000500" y="357187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1</a:t>
            </a:r>
          </a:p>
        </p:txBody>
      </p:sp>
      <p:sp>
        <p:nvSpPr>
          <p:cNvPr id="7180" name="TextBox 20"/>
          <p:cNvSpPr txBox="1">
            <a:spLocks noChangeArrowheads="1"/>
          </p:cNvSpPr>
          <p:nvPr/>
        </p:nvSpPr>
        <p:spPr bwMode="auto">
          <a:xfrm>
            <a:off x="4286250" y="300037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1</a:t>
            </a:r>
          </a:p>
        </p:txBody>
      </p:sp>
      <p:sp>
        <p:nvSpPr>
          <p:cNvPr id="7181" name="TextBox 21"/>
          <p:cNvSpPr txBox="1">
            <a:spLocks noChangeArrowheads="1"/>
          </p:cNvSpPr>
          <p:nvPr/>
        </p:nvSpPr>
        <p:spPr bwMode="auto">
          <a:xfrm>
            <a:off x="5357813" y="4000500"/>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1</a:t>
            </a:r>
          </a:p>
        </p:txBody>
      </p:sp>
      <p:sp>
        <p:nvSpPr>
          <p:cNvPr id="7184" name="TextBox 24"/>
          <p:cNvSpPr txBox="1">
            <a:spLocks noChangeArrowheads="1"/>
          </p:cNvSpPr>
          <p:nvPr/>
        </p:nvSpPr>
        <p:spPr bwMode="auto">
          <a:xfrm>
            <a:off x="5357813" y="2786063"/>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2</a:t>
            </a:r>
          </a:p>
        </p:txBody>
      </p:sp>
      <p:sp>
        <p:nvSpPr>
          <p:cNvPr id="7189" name="TextBox 29"/>
          <p:cNvSpPr txBox="1">
            <a:spLocks noChangeArrowheads="1"/>
          </p:cNvSpPr>
          <p:nvPr/>
        </p:nvSpPr>
        <p:spPr bwMode="auto">
          <a:xfrm>
            <a:off x="3643313" y="3071813"/>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2</a:t>
            </a:r>
          </a:p>
        </p:txBody>
      </p:sp>
      <p:sp>
        <p:nvSpPr>
          <p:cNvPr id="7192" name="TextBox 32"/>
          <p:cNvSpPr txBox="1">
            <a:spLocks noChangeArrowheads="1"/>
          </p:cNvSpPr>
          <p:nvPr/>
        </p:nvSpPr>
        <p:spPr bwMode="auto">
          <a:xfrm>
            <a:off x="5500688" y="3357563"/>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Black" panose="020B0A04020102020204" pitchFamily="34" charset="0"/>
                <a:ea typeface="+mn-ea"/>
                <a:cs typeface="Arial" panose="020B0604020202020204" pitchFamily="34" charset="0"/>
              </a:rPr>
              <a:t>3</a:t>
            </a:r>
          </a:p>
        </p:txBody>
      </p:sp>
      <p:sp>
        <p:nvSpPr>
          <p:cNvPr id="7196" name="TextBox 14"/>
          <p:cNvSpPr txBox="1">
            <a:spLocks noChangeArrowheads="1"/>
          </p:cNvSpPr>
          <p:nvPr/>
        </p:nvSpPr>
        <p:spPr bwMode="auto">
          <a:xfrm>
            <a:off x="428625" y="2286000"/>
            <a:ext cx="21431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Think of the Primary Colours as the number 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To make a secondary colour you add two primary colours together...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e.g.     1+1=2</a:t>
            </a:r>
          </a:p>
        </p:txBody>
      </p:sp>
      <p:sp>
        <p:nvSpPr>
          <p:cNvPr id="7197" name="TextBox 14"/>
          <p:cNvSpPr txBox="1">
            <a:spLocks noChangeArrowheads="1"/>
          </p:cNvSpPr>
          <p:nvPr/>
        </p:nvSpPr>
        <p:spPr bwMode="auto">
          <a:xfrm>
            <a:off x="6429375" y="2357438"/>
            <a:ext cx="2143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Think of the Secondary Colours as the number 2 that you have just made and add it to a Primary Colour (1)...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e.g.     2+1=3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This is your Tertiary Colour.</a:t>
            </a:r>
          </a:p>
        </p:txBody>
      </p:sp>
      <p:sp>
        <p:nvSpPr>
          <p:cNvPr id="7198" name="TextBox 14"/>
          <p:cNvSpPr txBox="1">
            <a:spLocks noChangeArrowheads="1"/>
          </p:cNvSpPr>
          <p:nvPr/>
        </p:nvSpPr>
        <p:spPr bwMode="auto">
          <a:xfrm>
            <a:off x="1785938" y="5500688"/>
            <a:ext cx="4714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You will notice that the tertiary colours are placed in-between the primary colours and the secondary colours that were used to make it.  </a:t>
            </a:r>
          </a:p>
        </p:txBody>
      </p:sp>
    </p:spTree>
    <p:extLst>
      <p:ext uri="{BB962C8B-B14F-4D97-AF65-F5344CB8AC3E}">
        <p14:creationId xmlns:p14="http://schemas.microsoft.com/office/powerpoint/2010/main" val="1360138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96"/>
                                        </p:tgtEl>
                                        <p:attrNameLst>
                                          <p:attrName>style.visibility</p:attrName>
                                        </p:attrNameLst>
                                      </p:cBhvr>
                                      <p:to>
                                        <p:strVal val="visible"/>
                                      </p:to>
                                    </p:set>
                                    <p:anim calcmode="lin" valueType="num">
                                      <p:cBhvr additive="base">
                                        <p:cTn id="7" dur="500" fill="hold"/>
                                        <p:tgtEl>
                                          <p:spTgt spid="7196"/>
                                        </p:tgtEl>
                                        <p:attrNameLst>
                                          <p:attrName>ppt_x</p:attrName>
                                        </p:attrNameLst>
                                      </p:cBhvr>
                                      <p:tavLst>
                                        <p:tav tm="0">
                                          <p:val>
                                            <p:strVal val="0-#ppt_w/2"/>
                                          </p:val>
                                        </p:tav>
                                        <p:tav tm="100000">
                                          <p:val>
                                            <p:strVal val="#ppt_x"/>
                                          </p:val>
                                        </p:tav>
                                      </p:tavLst>
                                    </p:anim>
                                    <p:anim calcmode="lin" valueType="num">
                                      <p:cBhvr additive="base">
                                        <p:cTn id="8" dur="500" fill="hold"/>
                                        <p:tgtEl>
                                          <p:spTgt spid="7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8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8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197"/>
                                        </p:tgtEl>
                                        <p:attrNameLst>
                                          <p:attrName>style.visibility</p:attrName>
                                        </p:attrNameLst>
                                      </p:cBhvr>
                                      <p:to>
                                        <p:strVal val="visible"/>
                                      </p:to>
                                    </p:set>
                                    <p:anim calcmode="lin" valueType="num">
                                      <p:cBhvr additive="base">
                                        <p:cTn id="25" dur="500" fill="hold"/>
                                        <p:tgtEl>
                                          <p:spTgt spid="7197"/>
                                        </p:tgtEl>
                                        <p:attrNameLst>
                                          <p:attrName>ppt_x</p:attrName>
                                        </p:attrNameLst>
                                      </p:cBhvr>
                                      <p:tavLst>
                                        <p:tav tm="0">
                                          <p:val>
                                            <p:strVal val="1+#ppt_w/2"/>
                                          </p:val>
                                        </p:tav>
                                        <p:tav tm="100000">
                                          <p:val>
                                            <p:strVal val="#ppt_x"/>
                                          </p:val>
                                        </p:tav>
                                      </p:tavLst>
                                    </p:anim>
                                    <p:anim calcmode="lin" valueType="num">
                                      <p:cBhvr additive="base">
                                        <p:cTn id="26" dur="500" fill="hold"/>
                                        <p:tgtEl>
                                          <p:spTgt spid="719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8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9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98"/>
                                        </p:tgtEl>
                                        <p:attrNameLst>
                                          <p:attrName>style.visibility</p:attrName>
                                        </p:attrNameLst>
                                      </p:cBhvr>
                                      <p:to>
                                        <p:strVal val="visible"/>
                                      </p:to>
                                    </p:set>
                                    <p:anim calcmode="lin" valueType="num">
                                      <p:cBhvr additive="base">
                                        <p:cTn id="43" dur="500" fill="hold"/>
                                        <p:tgtEl>
                                          <p:spTgt spid="7198"/>
                                        </p:tgtEl>
                                        <p:attrNameLst>
                                          <p:attrName>ppt_x</p:attrName>
                                        </p:attrNameLst>
                                      </p:cBhvr>
                                      <p:tavLst>
                                        <p:tav tm="0">
                                          <p:val>
                                            <p:strVal val="#ppt_x"/>
                                          </p:val>
                                        </p:tav>
                                        <p:tav tm="100000">
                                          <p:val>
                                            <p:strVal val="#ppt_x"/>
                                          </p:val>
                                        </p:tav>
                                      </p:tavLst>
                                    </p:anim>
                                    <p:anim calcmode="lin" valueType="num">
                                      <p:cBhvr additive="base">
                                        <p:cTn id="44" dur="500" fill="hold"/>
                                        <p:tgtEl>
                                          <p:spTgt spid="7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7180" grpId="0"/>
      <p:bldP spid="7181" grpId="0"/>
      <p:bldP spid="7184" grpId="0"/>
      <p:bldP spid="7189" grpId="0"/>
      <p:bldP spid="7192" grpId="0"/>
      <p:bldP spid="7196" grpId="0"/>
      <p:bldP spid="7197" grpId="0"/>
      <p:bldP spid="71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lour wheel"/>
          <p:cNvPicPr>
            <a:picLocks noChangeAspect="1" noChangeArrowheads="1"/>
          </p:cNvPicPr>
          <p:nvPr/>
        </p:nvPicPr>
        <p:blipFill>
          <a:blip r:embed="rId2" cstate="print"/>
          <a:srcRect l="64983" t="29832" r="7193" b="29832"/>
          <a:stretch>
            <a:fillRect/>
          </a:stretch>
        </p:blipFill>
        <p:spPr bwMode="auto">
          <a:xfrm>
            <a:off x="214282" y="5929330"/>
            <a:ext cx="742934" cy="761984"/>
          </a:xfrm>
          <a:prstGeom prst="ellipse">
            <a:avLst/>
          </a:prstGeom>
          <a:noFill/>
        </p:spPr>
      </p:pic>
      <p:cxnSp>
        <p:nvCxnSpPr>
          <p:cNvPr id="5" name="Straight Connector 4"/>
          <p:cNvCxnSpPr/>
          <p:nvPr/>
        </p:nvCxnSpPr>
        <p:spPr bwMode="auto">
          <a:xfrm>
            <a:off x="928688" y="6643688"/>
            <a:ext cx="8001000" cy="1587"/>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8196" name="TextBox 5"/>
          <p:cNvSpPr txBox="1">
            <a:spLocks noChangeArrowheads="1"/>
          </p:cNvSpPr>
          <p:nvPr/>
        </p:nvSpPr>
        <p:spPr bwMode="auto">
          <a:xfrm>
            <a:off x="2214563" y="2301875"/>
            <a:ext cx="4714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Arial" panose="020B0604020202020204" pitchFamily="34" charset="0"/>
              </a:rPr>
              <a:t>HARMONY &amp; CONTRAST</a:t>
            </a:r>
          </a:p>
        </p:txBody>
      </p:sp>
      <p:sp>
        <p:nvSpPr>
          <p:cNvPr id="8197" name="TextBox 6">
            <a:hlinkClick r:id="rId3" action="ppaction://hlinkpres?slideindex=4&amp;slidetitle=Slide 4"/>
          </p:cNvPr>
          <p:cNvSpPr txBox="1">
            <a:spLocks noChangeArrowheads="1"/>
          </p:cNvSpPr>
          <p:nvPr/>
        </p:nvSpPr>
        <p:spPr bwMode="auto">
          <a:xfrm>
            <a:off x="7215188" y="6143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BACK TO MENU</a:t>
            </a:r>
          </a:p>
        </p:txBody>
      </p:sp>
    </p:spTree>
    <p:extLst>
      <p:ext uri="{BB962C8B-B14F-4D97-AF65-F5344CB8AC3E}">
        <p14:creationId xmlns:p14="http://schemas.microsoft.com/office/powerpoint/2010/main" val="21602222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A15973182C454CBD017EAD4899623C" ma:contentTypeVersion="12" ma:contentTypeDescription="Create a new document." ma:contentTypeScope="" ma:versionID="f1327d3aa13311484d02d8272eb300e5">
  <xsd:schema xmlns:xsd="http://www.w3.org/2001/XMLSchema" xmlns:xs="http://www.w3.org/2001/XMLSchema" xmlns:p="http://schemas.microsoft.com/office/2006/metadata/properties" xmlns:ns2="fb009bb9-7fd2-49f5-811f-13223d662051" xmlns:ns3="e77713bc-0ebc-4063-99a4-8848dbeddd29" targetNamespace="http://schemas.microsoft.com/office/2006/metadata/properties" ma:root="true" ma:fieldsID="db087f24cadde66e68207609201885a3" ns2:_="" ns3:_="">
    <xsd:import namespace="fb009bb9-7fd2-49f5-811f-13223d662051"/>
    <xsd:import namespace="e77713bc-0ebc-4063-99a4-8848dbeddd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009bb9-7fd2-49f5-811f-13223d6620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7713bc-0ebc-4063-99a4-8848dbeddd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ABD3C-AA9E-4069-B566-FCDD6C81D397}">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e77713bc-0ebc-4063-99a4-8848dbeddd29"/>
    <ds:schemaRef ds:uri="fb009bb9-7fd2-49f5-811f-13223d66205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6C5DA02-C743-4D9E-9367-4D81278C9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009bb9-7fd2-49f5-811f-13223d662051"/>
    <ds:schemaRef ds:uri="e77713bc-0ebc-4063-99a4-8848dbedd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CFEBC7-F4D9-42A8-81DE-64B6A0F2F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268</TotalTime>
  <Words>1465</Words>
  <Application>Microsoft Office PowerPoint</Application>
  <PresentationFormat>On-screen Show (4:3)</PresentationFormat>
  <Paragraphs>197</Paragraphs>
  <Slides>35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Black</vt:lpstr>
      <vt:lpstr>Calibri</vt:lpstr>
      <vt:lpstr>Century Gothic</vt:lpstr>
      <vt:lpstr>Tw Cen MT</vt:lpstr>
      <vt:lpstr>Tw Cen MT Condensed</vt:lpstr>
      <vt:lpstr>Wingdings 3</vt:lpstr>
      <vt:lpstr>Integral</vt:lpstr>
      <vt:lpstr>Office Theme</vt:lpstr>
      <vt:lpstr>S3 GRAPHIC COMMUNICATION</vt:lpstr>
      <vt:lpstr>Learning intentions &amp; success criteria</vt:lpstr>
      <vt:lpstr>Colour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rendering</vt:lpstr>
      <vt:lpstr>Tone boxes</vt:lpstr>
      <vt:lpstr>Tone boxes</vt:lpstr>
      <vt:lpstr>Shading and toning</vt:lpstr>
      <vt:lpstr>rendering</vt:lpstr>
      <vt:lpstr>Curved surfaces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S3 Design &amp; Manufacture</dc:title>
  <dc:creator>Mr Porter</dc:creator>
  <cp:lastModifiedBy>025KMathie</cp:lastModifiedBy>
  <cp:revision>29</cp:revision>
  <dcterms:created xsi:type="dcterms:W3CDTF">2020-05-18T09:31:07Z</dcterms:created>
  <dcterms:modified xsi:type="dcterms:W3CDTF">2020-08-24T13:42:55Z</dcterms:modified>
</cp:coreProperties>
</file>